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733" r:id="rId3"/>
    <p:sldId id="748" r:id="rId4"/>
    <p:sldId id="735" r:id="rId5"/>
    <p:sldId id="749" r:id="rId6"/>
    <p:sldId id="753" r:id="rId7"/>
    <p:sldId id="686" r:id="rId8"/>
    <p:sldId id="737" r:id="rId9"/>
    <p:sldId id="618" r:id="rId10"/>
    <p:sldId id="619" r:id="rId11"/>
    <p:sldId id="690" r:id="rId12"/>
    <p:sldId id="595" r:id="rId13"/>
    <p:sldId id="754" r:id="rId14"/>
    <p:sldId id="756" r:id="rId15"/>
    <p:sldId id="757" r:id="rId16"/>
    <p:sldId id="755" r:id="rId17"/>
    <p:sldId id="758" r:id="rId18"/>
    <p:sldId id="745" r:id="rId19"/>
    <p:sldId id="624" r:id="rId20"/>
    <p:sldId id="744" r:id="rId21"/>
    <p:sldId id="743" r:id="rId22"/>
    <p:sldId id="759" r:id="rId23"/>
    <p:sldId id="760" r:id="rId24"/>
    <p:sldId id="761" r:id="rId25"/>
    <p:sldId id="762" r:id="rId26"/>
    <p:sldId id="763" r:id="rId27"/>
    <p:sldId id="623" r:id="rId28"/>
    <p:sldId id="764" r:id="rId29"/>
    <p:sldId id="765" r:id="rId30"/>
    <p:sldId id="766" r:id="rId31"/>
    <p:sldId id="767" r:id="rId32"/>
    <p:sldId id="769" r:id="rId33"/>
    <p:sldId id="770" r:id="rId34"/>
    <p:sldId id="771" r:id="rId35"/>
    <p:sldId id="768" r:id="rId36"/>
    <p:sldId id="747" r:id="rId37"/>
  </p:sldIdLst>
  <p:sldSz cx="9144000" cy="6858000" type="screen4x3"/>
  <p:notesSz cx="6815138" cy="9942513"/>
  <p:defaultTextStyle>
    <a:defPPr>
      <a:defRPr lang="sl-SI"/>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E"/>
    <a:srgbClr val="483018"/>
    <a:srgbClr val="573A1D"/>
    <a:srgbClr val="6E4924"/>
    <a:srgbClr val="996633"/>
    <a:srgbClr val="CCFF99"/>
    <a:srgbClr val="FFFF99"/>
    <a:srgbClr val="FFCC66"/>
    <a:srgbClr val="E2E2F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Svetel slog 3 – poudarek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rednji slog 4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Svetel slog 2 – poudarek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Svetel slog 2 – poudarek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Svetel slog 2 – poudarek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vetel slog 2 – poudarek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70" y="-1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D83E0-3FCD-4297-B89E-97722BF93477}"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sl-SI"/>
        </a:p>
      </dgm:t>
    </dgm:pt>
    <dgm:pt modelId="{3AFD94E7-BA6F-41F3-B62D-42E7EF938A4A}">
      <dgm:prSet phldrT="[besedilo]" custT="1"/>
      <dgm:spPr>
        <a:solidFill>
          <a:srgbClr val="00B050"/>
        </a:solidFill>
      </dgm:spPr>
      <dgm:t>
        <a:bodyPr/>
        <a:lstStyle/>
        <a:p>
          <a:r>
            <a:rPr lang="sl-SI" sz="3200" b="1" dirty="0" err="1" smtClean="0">
              <a:solidFill>
                <a:schemeClr val="bg1"/>
              </a:solidFill>
              <a:latin typeface="Arial Rounded MT Bold" pitchFamily="34" charset="0"/>
            </a:rPr>
            <a:t>Kurikularne</a:t>
          </a:r>
          <a:r>
            <a:rPr lang="sl-SI" sz="3200" b="1" dirty="0" smtClean="0">
              <a:solidFill>
                <a:schemeClr val="bg1"/>
              </a:solidFill>
              <a:latin typeface="Arial Rounded MT Bold" pitchFamily="34" charset="0"/>
            </a:rPr>
            <a:t> povezave</a:t>
          </a:r>
          <a:endParaRPr lang="sl-SI" sz="3200" b="1" dirty="0">
            <a:solidFill>
              <a:schemeClr val="bg1"/>
            </a:solidFill>
            <a:latin typeface="Arial Rounded MT Bold" pitchFamily="34" charset="0"/>
          </a:endParaRPr>
        </a:p>
      </dgm:t>
    </dgm:pt>
    <dgm:pt modelId="{C505C94B-422A-4C22-B103-C31DFBBAAADC}" type="parTrans" cxnId="{0950C847-CAE6-49F7-AB31-1621D75DF876}">
      <dgm:prSet/>
      <dgm:spPr/>
      <dgm:t>
        <a:bodyPr/>
        <a:lstStyle/>
        <a:p>
          <a:endParaRPr lang="sl-SI"/>
        </a:p>
      </dgm:t>
    </dgm:pt>
    <dgm:pt modelId="{40152CCF-43DE-4B14-92A6-9683682F5B62}" type="sibTrans" cxnId="{0950C847-CAE6-49F7-AB31-1621D75DF876}">
      <dgm:prSet/>
      <dgm:spPr/>
      <dgm:t>
        <a:bodyPr/>
        <a:lstStyle/>
        <a:p>
          <a:endParaRPr lang="sl-SI"/>
        </a:p>
      </dgm:t>
    </dgm:pt>
    <dgm:pt modelId="{9B47FE00-A4A0-457F-9B34-484113F778F5}">
      <dgm:prSet phldrT="[besedilo]" custT="1"/>
      <dgm:spPr>
        <a:solidFill>
          <a:srgbClr val="CCFF99"/>
        </a:solidFill>
      </dgm:spPr>
      <dgm:t>
        <a:bodyPr/>
        <a:lstStyle/>
        <a:p>
          <a:r>
            <a:rPr lang="sl-SI" sz="3200" b="1" dirty="0" smtClean="0">
              <a:solidFill>
                <a:schemeClr val="tx1"/>
              </a:solidFill>
            </a:rPr>
            <a:t>Sodelovalno poučevanje</a:t>
          </a:r>
          <a:endParaRPr lang="sl-SI" sz="3200" b="1" dirty="0">
            <a:solidFill>
              <a:schemeClr val="tx1"/>
            </a:solidFill>
          </a:endParaRPr>
        </a:p>
      </dgm:t>
    </dgm:pt>
    <dgm:pt modelId="{B78455A6-9B6B-45D6-9BD2-C57130F74A0F}" type="parTrans" cxnId="{AFC37569-C0C1-4376-8A1A-92C92A1363A9}">
      <dgm:prSet/>
      <dgm:spPr/>
      <dgm:t>
        <a:bodyPr/>
        <a:lstStyle/>
        <a:p>
          <a:endParaRPr lang="sl-SI"/>
        </a:p>
      </dgm:t>
    </dgm:pt>
    <dgm:pt modelId="{65BB9CD3-5364-473A-9C7F-09A604C4CABD}" type="sibTrans" cxnId="{AFC37569-C0C1-4376-8A1A-92C92A1363A9}">
      <dgm:prSet/>
      <dgm:spPr/>
      <dgm:t>
        <a:bodyPr/>
        <a:lstStyle/>
        <a:p>
          <a:endParaRPr lang="sl-SI"/>
        </a:p>
      </dgm:t>
    </dgm:pt>
    <dgm:pt modelId="{0DE3519D-7A92-4BC4-A5BA-C5694D5D074F}" type="pres">
      <dgm:prSet presAssocID="{8B0D83E0-3FCD-4297-B89E-97722BF93477}" presName="diagram" presStyleCnt="0">
        <dgm:presLayoutVars>
          <dgm:dir/>
          <dgm:resizeHandles val="exact"/>
        </dgm:presLayoutVars>
      </dgm:prSet>
      <dgm:spPr/>
      <dgm:t>
        <a:bodyPr/>
        <a:lstStyle/>
        <a:p>
          <a:endParaRPr lang="sl-SI"/>
        </a:p>
      </dgm:t>
    </dgm:pt>
    <dgm:pt modelId="{6A111AF5-9DCB-45B9-9695-5F8E4720AA3E}" type="pres">
      <dgm:prSet presAssocID="{3AFD94E7-BA6F-41F3-B62D-42E7EF938A4A}" presName="arrow" presStyleLbl="node1" presStyleIdx="0" presStyleCnt="2" custScaleY="100110">
        <dgm:presLayoutVars>
          <dgm:bulletEnabled val="1"/>
        </dgm:presLayoutVars>
      </dgm:prSet>
      <dgm:spPr/>
      <dgm:t>
        <a:bodyPr/>
        <a:lstStyle/>
        <a:p>
          <a:endParaRPr lang="sl-SI"/>
        </a:p>
      </dgm:t>
    </dgm:pt>
    <dgm:pt modelId="{67B95EE4-9E57-482F-9A47-6F250FE513AA}" type="pres">
      <dgm:prSet presAssocID="{9B47FE00-A4A0-457F-9B34-484113F778F5}" presName="arrow" presStyleLbl="node1" presStyleIdx="1" presStyleCnt="2">
        <dgm:presLayoutVars>
          <dgm:bulletEnabled val="1"/>
        </dgm:presLayoutVars>
      </dgm:prSet>
      <dgm:spPr/>
      <dgm:t>
        <a:bodyPr/>
        <a:lstStyle/>
        <a:p>
          <a:endParaRPr lang="sl-SI"/>
        </a:p>
      </dgm:t>
    </dgm:pt>
  </dgm:ptLst>
  <dgm:cxnLst>
    <dgm:cxn modelId="{2C6E1F4D-27F0-454B-91D9-731E9064F288}" type="presOf" srcId="{8B0D83E0-3FCD-4297-B89E-97722BF93477}" destId="{0DE3519D-7A92-4BC4-A5BA-C5694D5D074F}" srcOrd="0" destOrd="0" presId="urn:microsoft.com/office/officeart/2005/8/layout/arrow5"/>
    <dgm:cxn modelId="{B03877FE-270F-4280-8AAF-1A68C0E73175}" type="presOf" srcId="{3AFD94E7-BA6F-41F3-B62D-42E7EF938A4A}" destId="{6A111AF5-9DCB-45B9-9695-5F8E4720AA3E}" srcOrd="0" destOrd="0" presId="urn:microsoft.com/office/officeart/2005/8/layout/arrow5"/>
    <dgm:cxn modelId="{0950C847-CAE6-49F7-AB31-1621D75DF876}" srcId="{8B0D83E0-3FCD-4297-B89E-97722BF93477}" destId="{3AFD94E7-BA6F-41F3-B62D-42E7EF938A4A}" srcOrd="0" destOrd="0" parTransId="{C505C94B-422A-4C22-B103-C31DFBBAAADC}" sibTransId="{40152CCF-43DE-4B14-92A6-9683682F5B62}"/>
    <dgm:cxn modelId="{9FCD4C0D-9263-49FB-910E-AA6AF5350BAB}" type="presOf" srcId="{9B47FE00-A4A0-457F-9B34-484113F778F5}" destId="{67B95EE4-9E57-482F-9A47-6F250FE513AA}" srcOrd="0" destOrd="0" presId="urn:microsoft.com/office/officeart/2005/8/layout/arrow5"/>
    <dgm:cxn modelId="{AFC37569-C0C1-4376-8A1A-92C92A1363A9}" srcId="{8B0D83E0-3FCD-4297-B89E-97722BF93477}" destId="{9B47FE00-A4A0-457F-9B34-484113F778F5}" srcOrd="1" destOrd="0" parTransId="{B78455A6-9B6B-45D6-9BD2-C57130F74A0F}" sibTransId="{65BB9CD3-5364-473A-9C7F-09A604C4CABD}"/>
    <dgm:cxn modelId="{E88F5178-20D1-488F-88B7-231CFA47CB93}" type="presParOf" srcId="{0DE3519D-7A92-4BC4-A5BA-C5694D5D074F}" destId="{6A111AF5-9DCB-45B9-9695-5F8E4720AA3E}" srcOrd="0" destOrd="0" presId="urn:microsoft.com/office/officeart/2005/8/layout/arrow5"/>
    <dgm:cxn modelId="{3DBFA020-4881-43F8-977D-CBC9DB6ABFFD}" type="presParOf" srcId="{0DE3519D-7A92-4BC4-A5BA-C5694D5D074F}" destId="{67B95EE4-9E57-482F-9A47-6F250FE513A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1098C7-93BD-456C-B7F0-A3840D014400}"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sl-SI"/>
        </a:p>
      </dgm:t>
    </dgm:pt>
    <dgm:pt modelId="{6FE243BB-D0C4-4D2E-A03C-40F1B4FB5F1F}">
      <dgm:prSet phldrT="[besedilo]" custT="1"/>
      <dgm:spPr/>
      <dgm:t>
        <a:bodyPr/>
        <a:lstStyle/>
        <a:p>
          <a:r>
            <a:rPr lang="sl-SI" sz="2800" b="1" dirty="0" err="1" smtClean="0"/>
            <a:t>Kurikularne</a:t>
          </a:r>
          <a:r>
            <a:rPr lang="sl-SI" sz="2800" b="1" dirty="0" smtClean="0"/>
            <a:t> povezave</a:t>
          </a:r>
          <a:endParaRPr lang="sl-SI" sz="2800" b="1" dirty="0"/>
        </a:p>
      </dgm:t>
    </dgm:pt>
    <dgm:pt modelId="{E9E56713-66DE-4987-96F8-147ECC6F6C95}" type="parTrans" cxnId="{17641462-0DDB-465F-8200-130237FB214B}">
      <dgm:prSet/>
      <dgm:spPr/>
      <dgm:t>
        <a:bodyPr/>
        <a:lstStyle/>
        <a:p>
          <a:endParaRPr lang="sl-SI"/>
        </a:p>
      </dgm:t>
    </dgm:pt>
    <dgm:pt modelId="{2C970294-76DB-4795-96F1-2B5F1E31783D}" type="sibTrans" cxnId="{17641462-0DDB-465F-8200-130237FB214B}">
      <dgm:prSet/>
      <dgm:spPr/>
      <dgm:t>
        <a:bodyPr/>
        <a:lstStyle/>
        <a:p>
          <a:endParaRPr lang="sl-SI"/>
        </a:p>
      </dgm:t>
    </dgm:pt>
    <dgm:pt modelId="{54805AAB-EBA0-4587-BED2-CB70AEAAFB99}">
      <dgm:prSet phldrT="[besedilo]" custT="1"/>
      <dgm:spPr/>
      <dgm:t>
        <a:bodyPr/>
        <a:lstStyle/>
        <a:p>
          <a:r>
            <a:rPr lang="sl-SI" sz="2800" b="1" dirty="0" smtClean="0"/>
            <a:t>Sodelovalno poučevanje</a:t>
          </a:r>
          <a:endParaRPr lang="sl-SI" sz="2800" b="1" dirty="0"/>
        </a:p>
      </dgm:t>
    </dgm:pt>
    <dgm:pt modelId="{A4E4FF16-5F5C-4287-9F69-6FB543C12A23}" type="parTrans" cxnId="{4BE26F5E-9F33-4538-9CA7-32852C02AC5F}">
      <dgm:prSet/>
      <dgm:spPr/>
      <dgm:t>
        <a:bodyPr/>
        <a:lstStyle/>
        <a:p>
          <a:endParaRPr lang="sl-SI"/>
        </a:p>
      </dgm:t>
    </dgm:pt>
    <dgm:pt modelId="{70E29B21-C00B-405E-8A53-8CB6CD7FC8F3}" type="sibTrans" cxnId="{4BE26F5E-9F33-4538-9CA7-32852C02AC5F}">
      <dgm:prSet/>
      <dgm:spPr/>
      <dgm:t>
        <a:bodyPr/>
        <a:lstStyle/>
        <a:p>
          <a:endParaRPr lang="sl-SI"/>
        </a:p>
      </dgm:t>
    </dgm:pt>
    <dgm:pt modelId="{A28444DC-3206-4128-A14C-410B0D55DE17}" type="pres">
      <dgm:prSet presAssocID="{4F1098C7-93BD-456C-B7F0-A3840D014400}" presName="compositeShape" presStyleCnt="0">
        <dgm:presLayoutVars>
          <dgm:chMax val="2"/>
          <dgm:dir/>
          <dgm:resizeHandles val="exact"/>
        </dgm:presLayoutVars>
      </dgm:prSet>
      <dgm:spPr/>
      <dgm:t>
        <a:bodyPr/>
        <a:lstStyle/>
        <a:p>
          <a:endParaRPr lang="sl-SI"/>
        </a:p>
      </dgm:t>
    </dgm:pt>
    <dgm:pt modelId="{2756C106-1BB8-40E3-95D7-EB90A027DB8A}" type="pres">
      <dgm:prSet presAssocID="{4F1098C7-93BD-456C-B7F0-A3840D014400}" presName="ribbon" presStyleLbl="node1" presStyleIdx="0" presStyleCnt="1" custScaleX="186624" custLinFactNeighborX="0"/>
      <dgm:spPr>
        <a:solidFill>
          <a:srgbClr val="FF0000"/>
        </a:solidFill>
      </dgm:spPr>
    </dgm:pt>
    <dgm:pt modelId="{5785E53A-A2BE-43B2-BD45-B04A441FD123}" type="pres">
      <dgm:prSet presAssocID="{4F1098C7-93BD-456C-B7F0-A3840D014400}" presName="leftArrowText" presStyleLbl="node1" presStyleIdx="0" presStyleCnt="1" custScaleX="149913" custLinFactNeighborX="-53365" custLinFactNeighborY="2757">
        <dgm:presLayoutVars>
          <dgm:chMax val="0"/>
          <dgm:bulletEnabled val="1"/>
        </dgm:presLayoutVars>
      </dgm:prSet>
      <dgm:spPr/>
      <dgm:t>
        <a:bodyPr/>
        <a:lstStyle/>
        <a:p>
          <a:endParaRPr lang="sl-SI"/>
        </a:p>
      </dgm:t>
    </dgm:pt>
    <dgm:pt modelId="{C5D991D9-5D91-4D65-BF56-1BC45859F496}" type="pres">
      <dgm:prSet presAssocID="{4F1098C7-93BD-456C-B7F0-A3840D014400}" presName="rightArrowText" presStyleLbl="node1" presStyleIdx="0" presStyleCnt="1" custScaleX="124852">
        <dgm:presLayoutVars>
          <dgm:chMax val="0"/>
          <dgm:bulletEnabled val="1"/>
        </dgm:presLayoutVars>
      </dgm:prSet>
      <dgm:spPr/>
      <dgm:t>
        <a:bodyPr/>
        <a:lstStyle/>
        <a:p>
          <a:endParaRPr lang="sl-SI"/>
        </a:p>
      </dgm:t>
    </dgm:pt>
  </dgm:ptLst>
  <dgm:cxnLst>
    <dgm:cxn modelId="{69CF7053-5FAD-4F93-99BF-2B320AFCA4BC}" type="presOf" srcId="{6FE243BB-D0C4-4D2E-A03C-40F1B4FB5F1F}" destId="{5785E53A-A2BE-43B2-BD45-B04A441FD123}" srcOrd="0" destOrd="0" presId="urn:microsoft.com/office/officeart/2005/8/layout/arrow6"/>
    <dgm:cxn modelId="{4BE26F5E-9F33-4538-9CA7-32852C02AC5F}" srcId="{4F1098C7-93BD-456C-B7F0-A3840D014400}" destId="{54805AAB-EBA0-4587-BED2-CB70AEAAFB99}" srcOrd="1" destOrd="0" parTransId="{A4E4FF16-5F5C-4287-9F69-6FB543C12A23}" sibTransId="{70E29B21-C00B-405E-8A53-8CB6CD7FC8F3}"/>
    <dgm:cxn modelId="{17641462-0DDB-465F-8200-130237FB214B}" srcId="{4F1098C7-93BD-456C-B7F0-A3840D014400}" destId="{6FE243BB-D0C4-4D2E-A03C-40F1B4FB5F1F}" srcOrd="0" destOrd="0" parTransId="{E9E56713-66DE-4987-96F8-147ECC6F6C95}" sibTransId="{2C970294-76DB-4795-96F1-2B5F1E31783D}"/>
    <dgm:cxn modelId="{A1E1F532-57A6-4E53-A750-0CD06A2CD8CB}" type="presOf" srcId="{54805AAB-EBA0-4587-BED2-CB70AEAAFB99}" destId="{C5D991D9-5D91-4D65-BF56-1BC45859F496}" srcOrd="0" destOrd="0" presId="urn:microsoft.com/office/officeart/2005/8/layout/arrow6"/>
    <dgm:cxn modelId="{943F5D2E-6BCB-44EB-A97A-1130C0712240}" type="presOf" srcId="{4F1098C7-93BD-456C-B7F0-A3840D014400}" destId="{A28444DC-3206-4128-A14C-410B0D55DE17}" srcOrd="0" destOrd="0" presId="urn:microsoft.com/office/officeart/2005/8/layout/arrow6"/>
    <dgm:cxn modelId="{835741AC-E227-4F59-A40E-DDC1A375DDE2}" type="presParOf" srcId="{A28444DC-3206-4128-A14C-410B0D55DE17}" destId="{2756C106-1BB8-40E3-95D7-EB90A027DB8A}" srcOrd="0" destOrd="0" presId="urn:microsoft.com/office/officeart/2005/8/layout/arrow6"/>
    <dgm:cxn modelId="{649A0B5D-734E-4A6B-B7AA-6BA1945A0AFE}" type="presParOf" srcId="{A28444DC-3206-4128-A14C-410B0D55DE17}" destId="{5785E53A-A2BE-43B2-BD45-B04A441FD123}" srcOrd="1" destOrd="0" presId="urn:microsoft.com/office/officeart/2005/8/layout/arrow6"/>
    <dgm:cxn modelId="{2341ED6E-947E-4449-9F27-DE1C7CEAF0BF}" type="presParOf" srcId="{A28444DC-3206-4128-A14C-410B0D55DE17}" destId="{C5D991D9-5D91-4D65-BF56-1BC45859F496}"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4774C8-8FD2-4050-8711-7B87E91EFBB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sl-SI"/>
        </a:p>
      </dgm:t>
    </dgm:pt>
    <dgm:pt modelId="{FAB7D388-303B-4D28-9FF0-B079A67AC0B6}">
      <dgm:prSet phldrT="[besedilo]" custT="1"/>
      <dgm:spPr>
        <a:solidFill>
          <a:schemeClr val="accent6">
            <a:lumMod val="20000"/>
            <a:lumOff val="80000"/>
          </a:schemeClr>
        </a:solidFill>
      </dgm:spPr>
      <dgm:t>
        <a:bodyPr/>
        <a:lstStyle/>
        <a:p>
          <a:r>
            <a:rPr lang="sl-SI" sz="6000" b="1" dirty="0" smtClean="0">
              <a:solidFill>
                <a:schemeClr val="accent6"/>
              </a:solidFill>
              <a:latin typeface="Arial Rounded MT Bold" pitchFamily="34" charset="0"/>
            </a:rPr>
            <a:t>timsko delo</a:t>
          </a:r>
          <a:endParaRPr lang="sl-SI" sz="6000" b="1" dirty="0">
            <a:solidFill>
              <a:schemeClr val="accent6"/>
            </a:solidFill>
            <a:latin typeface="Arial Rounded MT Bold" pitchFamily="34" charset="0"/>
          </a:endParaRPr>
        </a:p>
      </dgm:t>
    </dgm:pt>
    <dgm:pt modelId="{0BA71118-9788-4126-ABC6-07841729F435}" type="parTrans" cxnId="{FB1597BE-B31C-4ADB-BBC9-5A4E86AC0CE7}">
      <dgm:prSet/>
      <dgm:spPr/>
      <dgm:t>
        <a:bodyPr/>
        <a:lstStyle/>
        <a:p>
          <a:endParaRPr lang="sl-SI"/>
        </a:p>
      </dgm:t>
    </dgm:pt>
    <dgm:pt modelId="{2BF33EF7-C033-4DF9-9BA0-3C89F28CA37C}" type="sibTrans" cxnId="{FB1597BE-B31C-4ADB-BBC9-5A4E86AC0CE7}">
      <dgm:prSet/>
      <dgm:spPr/>
      <dgm:t>
        <a:bodyPr/>
        <a:lstStyle/>
        <a:p>
          <a:endParaRPr lang="sl-SI"/>
        </a:p>
      </dgm:t>
    </dgm:pt>
    <dgm:pt modelId="{1F1FDB31-1538-48E3-8AF9-6C325FF52BE7}">
      <dgm:prSet phldrT="[besedilo]" custT="1"/>
      <dgm:spPr>
        <a:solidFill>
          <a:schemeClr val="accent6"/>
        </a:solidFill>
      </dgm:spPr>
      <dgm:t>
        <a:bodyPr/>
        <a:lstStyle/>
        <a:p>
          <a:r>
            <a:rPr lang="sl-SI" sz="4800" b="1" dirty="0" smtClean="0">
              <a:solidFill>
                <a:schemeClr val="bg1"/>
              </a:solidFill>
              <a:latin typeface="Arial Rounded MT Bold" pitchFamily="34" charset="0"/>
            </a:rPr>
            <a:t>sodelovalno poučevanje</a:t>
          </a:r>
          <a:endParaRPr lang="sl-SI" sz="4800" b="1" dirty="0">
            <a:solidFill>
              <a:schemeClr val="bg1"/>
            </a:solidFill>
            <a:latin typeface="Arial Rounded MT Bold" pitchFamily="34" charset="0"/>
          </a:endParaRPr>
        </a:p>
      </dgm:t>
    </dgm:pt>
    <dgm:pt modelId="{DBE4FCA5-AD82-4464-8F50-014A968E5045}" type="parTrans" cxnId="{B2AD47E1-D2DB-438F-869A-481320CE8A77}">
      <dgm:prSet/>
      <dgm:spPr/>
      <dgm:t>
        <a:bodyPr/>
        <a:lstStyle/>
        <a:p>
          <a:endParaRPr lang="sl-SI"/>
        </a:p>
      </dgm:t>
    </dgm:pt>
    <dgm:pt modelId="{E7B03194-1A75-4386-82F6-52B6AAB4613D}" type="sibTrans" cxnId="{B2AD47E1-D2DB-438F-869A-481320CE8A77}">
      <dgm:prSet/>
      <dgm:spPr/>
      <dgm:t>
        <a:bodyPr/>
        <a:lstStyle/>
        <a:p>
          <a:endParaRPr lang="sl-SI"/>
        </a:p>
      </dgm:t>
    </dgm:pt>
    <dgm:pt modelId="{AC6BF4BE-F9D4-43D6-BD72-5E41299DB8CC}">
      <dgm:prSet phldrT="[besedilo]"/>
      <dgm:spPr>
        <a:solidFill>
          <a:schemeClr val="accent6">
            <a:lumMod val="20000"/>
            <a:lumOff val="80000"/>
          </a:schemeClr>
        </a:solidFill>
      </dgm:spPr>
      <dgm:t>
        <a:bodyPr/>
        <a:lstStyle/>
        <a:p>
          <a:r>
            <a:rPr lang="sl-SI" i="1" dirty="0" smtClean="0">
              <a:solidFill>
                <a:schemeClr val="accent6"/>
              </a:solidFill>
            </a:rPr>
            <a:t>drugo</a:t>
          </a:r>
          <a:endParaRPr lang="sl-SI" i="1" dirty="0">
            <a:solidFill>
              <a:schemeClr val="accent6"/>
            </a:solidFill>
          </a:endParaRPr>
        </a:p>
      </dgm:t>
    </dgm:pt>
    <dgm:pt modelId="{38DB0AE7-446E-4BCD-A36A-D6189BCF13CB}" type="parTrans" cxnId="{781038C7-A2C6-4085-B62F-87AF11C575A5}">
      <dgm:prSet/>
      <dgm:spPr/>
      <dgm:t>
        <a:bodyPr/>
        <a:lstStyle/>
        <a:p>
          <a:endParaRPr lang="sl-SI"/>
        </a:p>
      </dgm:t>
    </dgm:pt>
    <dgm:pt modelId="{DE7EFD46-8A38-46B1-8051-36E24E4CE708}" type="sibTrans" cxnId="{781038C7-A2C6-4085-B62F-87AF11C575A5}">
      <dgm:prSet/>
      <dgm:spPr/>
      <dgm:t>
        <a:bodyPr/>
        <a:lstStyle/>
        <a:p>
          <a:endParaRPr lang="sl-SI"/>
        </a:p>
      </dgm:t>
    </dgm:pt>
    <dgm:pt modelId="{E325E3AF-F3C5-473C-953D-4124E827DC2F}">
      <dgm:prSet phldrT="[besedilo]"/>
      <dgm:spPr>
        <a:solidFill>
          <a:schemeClr val="accent6"/>
        </a:solidFill>
      </dgm:spPr>
      <dgm:t>
        <a:bodyPr/>
        <a:lstStyle/>
        <a:p>
          <a:r>
            <a:rPr lang="sl-SI" b="1" dirty="0" smtClean="0">
              <a:solidFill>
                <a:schemeClr val="bg1"/>
              </a:solidFill>
              <a:latin typeface="Arial Rounded MT Bold" pitchFamily="34" charset="0"/>
            </a:rPr>
            <a:t>TIMSKO POUČEVANJE</a:t>
          </a:r>
          <a:endParaRPr lang="sl-SI" b="1" dirty="0">
            <a:solidFill>
              <a:schemeClr val="bg1"/>
            </a:solidFill>
            <a:latin typeface="Arial Rounded MT Bold" pitchFamily="34" charset="0"/>
          </a:endParaRPr>
        </a:p>
      </dgm:t>
    </dgm:pt>
    <dgm:pt modelId="{36332AC1-48B2-4585-B857-18CE11A894EB}" type="parTrans" cxnId="{890FE432-A192-43AC-A910-0DADE9C4AFEF}">
      <dgm:prSet/>
      <dgm:spPr/>
      <dgm:t>
        <a:bodyPr/>
        <a:lstStyle/>
        <a:p>
          <a:endParaRPr lang="sl-SI"/>
        </a:p>
      </dgm:t>
    </dgm:pt>
    <dgm:pt modelId="{FAA6C480-C6B0-43A9-9ED8-1AE435AB1928}" type="sibTrans" cxnId="{890FE432-A192-43AC-A910-0DADE9C4AFEF}">
      <dgm:prSet/>
      <dgm:spPr/>
      <dgm:t>
        <a:bodyPr/>
        <a:lstStyle/>
        <a:p>
          <a:endParaRPr lang="sl-SI"/>
        </a:p>
      </dgm:t>
    </dgm:pt>
    <dgm:pt modelId="{74FF0DEB-F2A4-4886-B5D4-DF800D73D0AC}">
      <dgm:prSet phldrT="[besedilo]"/>
      <dgm:spPr>
        <a:solidFill>
          <a:schemeClr val="accent6">
            <a:lumMod val="20000"/>
            <a:lumOff val="80000"/>
          </a:schemeClr>
        </a:solidFill>
      </dgm:spPr>
      <dgm:t>
        <a:bodyPr/>
        <a:lstStyle/>
        <a:p>
          <a:r>
            <a:rPr lang="sl-SI" i="1" dirty="0" smtClean="0">
              <a:solidFill>
                <a:schemeClr val="accent6"/>
              </a:solidFill>
            </a:rPr>
            <a:t>drugo</a:t>
          </a:r>
          <a:endParaRPr lang="sl-SI" i="1" dirty="0">
            <a:solidFill>
              <a:schemeClr val="accent6"/>
            </a:solidFill>
          </a:endParaRPr>
        </a:p>
      </dgm:t>
    </dgm:pt>
    <dgm:pt modelId="{37A62763-E111-4364-B32C-1928C9BBEFCE}" type="parTrans" cxnId="{6A6E6324-4CCE-45FF-8831-958571A80E05}">
      <dgm:prSet/>
      <dgm:spPr/>
      <dgm:t>
        <a:bodyPr/>
        <a:lstStyle/>
        <a:p>
          <a:endParaRPr lang="sl-SI"/>
        </a:p>
      </dgm:t>
    </dgm:pt>
    <dgm:pt modelId="{406542CD-2E17-447A-BE7E-72C1971014B0}" type="sibTrans" cxnId="{6A6E6324-4CCE-45FF-8831-958571A80E05}">
      <dgm:prSet/>
      <dgm:spPr/>
      <dgm:t>
        <a:bodyPr/>
        <a:lstStyle/>
        <a:p>
          <a:endParaRPr lang="sl-SI"/>
        </a:p>
      </dgm:t>
    </dgm:pt>
    <dgm:pt modelId="{DB67DCC0-E347-4453-A7D6-B35417B0F8E1}">
      <dgm:prSet phldrT="[besedilo]"/>
      <dgm:spPr>
        <a:solidFill>
          <a:schemeClr val="accent6">
            <a:lumMod val="20000"/>
            <a:lumOff val="80000"/>
          </a:schemeClr>
        </a:solidFill>
        <a:ln>
          <a:noFill/>
        </a:ln>
      </dgm:spPr>
      <dgm:t>
        <a:bodyPr/>
        <a:lstStyle/>
        <a:p>
          <a:r>
            <a:rPr lang="sl-SI" i="1" dirty="0" smtClean="0">
              <a:solidFill>
                <a:schemeClr val="accent6"/>
              </a:solidFill>
            </a:rPr>
            <a:t>drugo</a:t>
          </a:r>
          <a:endParaRPr lang="sl-SI" i="1" dirty="0">
            <a:solidFill>
              <a:schemeClr val="accent6"/>
            </a:solidFill>
          </a:endParaRPr>
        </a:p>
      </dgm:t>
    </dgm:pt>
    <dgm:pt modelId="{D3E36668-5D5E-4069-9B39-E6D371596FD7}" type="parTrans" cxnId="{23C584FD-9A61-4C33-BE27-227D923A03AC}">
      <dgm:prSet/>
      <dgm:spPr/>
      <dgm:t>
        <a:bodyPr/>
        <a:lstStyle/>
        <a:p>
          <a:endParaRPr lang="sl-SI"/>
        </a:p>
      </dgm:t>
    </dgm:pt>
    <dgm:pt modelId="{ECE51C89-FD4E-4756-A4A0-89B4370C1130}" type="sibTrans" cxnId="{23C584FD-9A61-4C33-BE27-227D923A03AC}">
      <dgm:prSet/>
      <dgm:spPr/>
      <dgm:t>
        <a:bodyPr/>
        <a:lstStyle/>
        <a:p>
          <a:endParaRPr lang="sl-SI"/>
        </a:p>
      </dgm:t>
    </dgm:pt>
    <dgm:pt modelId="{C3925AE2-B0E5-4547-B226-173E6827C596}">
      <dgm:prSet custT="1"/>
      <dgm:spPr>
        <a:solidFill>
          <a:srgbClr val="C00000"/>
        </a:solidFill>
      </dgm:spPr>
      <dgm:t>
        <a:bodyPr/>
        <a:lstStyle/>
        <a:p>
          <a:r>
            <a:rPr lang="sl-SI" sz="2200" b="1" dirty="0" smtClean="0">
              <a:solidFill>
                <a:schemeClr val="bg1"/>
              </a:solidFill>
              <a:latin typeface="Arial Rounded MT Bold" pitchFamily="34" charset="0"/>
            </a:rPr>
            <a:t>timsko</a:t>
          </a:r>
          <a:r>
            <a:rPr lang="sl-SI" sz="2200" b="1" dirty="0" smtClean="0">
              <a:solidFill>
                <a:srgbClr val="C00000"/>
              </a:solidFill>
              <a:latin typeface="Arial Rounded MT Bold" pitchFamily="34" charset="0"/>
            </a:rPr>
            <a:t> </a:t>
          </a:r>
          <a:r>
            <a:rPr lang="sl-SI" sz="2200" b="1" dirty="0" smtClean="0">
              <a:solidFill>
                <a:schemeClr val="bg1"/>
              </a:solidFill>
              <a:latin typeface="Arial Rounded MT Bold" pitchFamily="34" charset="0"/>
            </a:rPr>
            <a:t>poučevanje tipa A</a:t>
          </a:r>
        </a:p>
        <a:p>
          <a:r>
            <a:rPr lang="sl-SI" sz="2000" b="1" dirty="0" smtClean="0">
              <a:solidFill>
                <a:schemeClr val="bg1"/>
              </a:solidFill>
              <a:latin typeface="Arial Rounded MT Bold" pitchFamily="34" charset="0"/>
            </a:rPr>
            <a:t>(interaktivno</a:t>
          </a:r>
          <a:r>
            <a:rPr lang="sl-SI" sz="2000" b="1" dirty="0" smtClean="0">
              <a:solidFill>
                <a:srgbClr val="C00000"/>
              </a:solidFill>
              <a:latin typeface="Arial Rounded MT Bold" pitchFamily="34" charset="0"/>
            </a:rPr>
            <a:t>)</a:t>
          </a:r>
          <a:endParaRPr lang="sl-SI" sz="2000" b="1" dirty="0">
            <a:solidFill>
              <a:srgbClr val="C00000"/>
            </a:solidFill>
            <a:latin typeface="Arial Rounded MT Bold" pitchFamily="34" charset="0"/>
          </a:endParaRPr>
        </a:p>
      </dgm:t>
    </dgm:pt>
    <dgm:pt modelId="{37850F71-6123-40B2-958A-1BBFCCF55AB5}" type="parTrans" cxnId="{45AB5FD4-5C98-4FE5-985B-D9D1AE486EB2}">
      <dgm:prSet/>
      <dgm:spPr/>
      <dgm:t>
        <a:bodyPr/>
        <a:lstStyle/>
        <a:p>
          <a:endParaRPr lang="sl-SI"/>
        </a:p>
      </dgm:t>
    </dgm:pt>
    <dgm:pt modelId="{862DC6F3-3016-4318-8FF6-210D24292D5A}" type="sibTrans" cxnId="{45AB5FD4-5C98-4FE5-985B-D9D1AE486EB2}">
      <dgm:prSet/>
      <dgm:spPr/>
      <dgm:t>
        <a:bodyPr/>
        <a:lstStyle/>
        <a:p>
          <a:endParaRPr lang="sl-SI"/>
        </a:p>
      </dgm:t>
    </dgm:pt>
    <dgm:pt modelId="{CC4609CC-E60C-438D-AB87-9DD691A87E96}">
      <dgm:prSet custT="1"/>
      <dgm:spPr>
        <a:solidFill>
          <a:schemeClr val="accent6"/>
        </a:solidFill>
      </dgm:spPr>
      <dgm:t>
        <a:bodyPr/>
        <a:lstStyle/>
        <a:p>
          <a:r>
            <a:rPr lang="sl-SI" sz="2200" b="1" dirty="0" smtClean="0">
              <a:solidFill>
                <a:schemeClr val="bg1"/>
              </a:solidFill>
              <a:latin typeface="Arial Rounded MT Bold" pitchFamily="34" charset="0"/>
            </a:rPr>
            <a:t>timsko poučevanje tipa B</a:t>
          </a:r>
        </a:p>
        <a:p>
          <a:r>
            <a:rPr lang="sl-SI" sz="1900" b="1" dirty="0" smtClean="0">
              <a:solidFill>
                <a:schemeClr val="bg1"/>
              </a:solidFill>
              <a:latin typeface="Arial Rounded MT Bold" pitchFamily="34" charset="0"/>
            </a:rPr>
            <a:t>( …rotacijsko)</a:t>
          </a:r>
          <a:endParaRPr lang="sl-SI" sz="1900" b="1" dirty="0">
            <a:solidFill>
              <a:schemeClr val="bg1"/>
            </a:solidFill>
            <a:latin typeface="Arial Rounded MT Bold" pitchFamily="34" charset="0"/>
          </a:endParaRPr>
        </a:p>
      </dgm:t>
    </dgm:pt>
    <dgm:pt modelId="{99A5F6CF-EE5E-4B53-BC37-5CCEE4965631}" type="parTrans" cxnId="{62CBAC81-9443-4965-B7C2-DB5BB1608728}">
      <dgm:prSet/>
      <dgm:spPr/>
      <dgm:t>
        <a:bodyPr/>
        <a:lstStyle/>
        <a:p>
          <a:endParaRPr lang="sl-SI"/>
        </a:p>
      </dgm:t>
    </dgm:pt>
    <dgm:pt modelId="{0B36A2C9-6E88-44B1-A63E-61777CCFD5AE}" type="sibTrans" cxnId="{62CBAC81-9443-4965-B7C2-DB5BB1608728}">
      <dgm:prSet/>
      <dgm:spPr/>
      <dgm:t>
        <a:bodyPr/>
        <a:lstStyle/>
        <a:p>
          <a:endParaRPr lang="sl-SI"/>
        </a:p>
      </dgm:t>
    </dgm:pt>
    <dgm:pt modelId="{00E2EE14-CAB8-4F6B-B4B4-7B1EC8D3ADAC}">
      <dgm:prSet/>
      <dgm:spPr>
        <a:solidFill>
          <a:schemeClr val="accent6">
            <a:lumMod val="20000"/>
            <a:lumOff val="80000"/>
          </a:schemeClr>
        </a:solidFill>
      </dgm:spPr>
      <dgm:t>
        <a:bodyPr/>
        <a:lstStyle/>
        <a:p>
          <a:r>
            <a:rPr lang="sl-SI" b="0" i="1" dirty="0" smtClean="0">
              <a:solidFill>
                <a:schemeClr val="accent6"/>
              </a:solidFill>
            </a:rPr>
            <a:t>drugo</a:t>
          </a:r>
          <a:endParaRPr lang="sl-SI" b="0" i="1" dirty="0">
            <a:solidFill>
              <a:schemeClr val="accent6"/>
            </a:solidFill>
          </a:endParaRPr>
        </a:p>
      </dgm:t>
    </dgm:pt>
    <dgm:pt modelId="{74984A4D-D99D-4184-8B2F-68155DCAE62A}" type="parTrans" cxnId="{382AA949-A33B-4F07-B79D-AD9730E22209}">
      <dgm:prSet/>
      <dgm:spPr/>
      <dgm:t>
        <a:bodyPr/>
        <a:lstStyle/>
        <a:p>
          <a:endParaRPr lang="sl-SI"/>
        </a:p>
      </dgm:t>
    </dgm:pt>
    <dgm:pt modelId="{1157DFFD-0BF2-41AA-B6F3-2FD2EA9935E0}" type="sibTrans" cxnId="{382AA949-A33B-4F07-B79D-AD9730E22209}">
      <dgm:prSet/>
      <dgm:spPr/>
      <dgm:t>
        <a:bodyPr/>
        <a:lstStyle/>
        <a:p>
          <a:endParaRPr lang="sl-SI"/>
        </a:p>
      </dgm:t>
    </dgm:pt>
    <dgm:pt modelId="{971FC634-4097-4688-A097-3EC6A9C5B01E}">
      <dgm:prSet/>
      <dgm:spPr>
        <a:solidFill>
          <a:schemeClr val="accent6">
            <a:lumMod val="20000"/>
            <a:lumOff val="80000"/>
          </a:schemeClr>
        </a:solidFill>
      </dgm:spPr>
      <dgm:t>
        <a:bodyPr/>
        <a:lstStyle/>
        <a:p>
          <a:r>
            <a:rPr lang="sl-SI" i="1" dirty="0" smtClean="0">
              <a:solidFill>
                <a:schemeClr val="accent6"/>
              </a:solidFill>
            </a:rPr>
            <a:t>drugo</a:t>
          </a:r>
          <a:endParaRPr lang="sl-SI" i="1" dirty="0">
            <a:solidFill>
              <a:schemeClr val="accent6"/>
            </a:solidFill>
          </a:endParaRPr>
        </a:p>
      </dgm:t>
    </dgm:pt>
    <dgm:pt modelId="{E144DC80-CD6E-45FA-867D-8782BD363CF9}" type="parTrans" cxnId="{00A366B7-8717-4CE5-AD20-28844712FD52}">
      <dgm:prSet/>
      <dgm:spPr/>
      <dgm:t>
        <a:bodyPr/>
        <a:lstStyle/>
        <a:p>
          <a:endParaRPr lang="sl-SI"/>
        </a:p>
      </dgm:t>
    </dgm:pt>
    <dgm:pt modelId="{A0139032-BA34-41A6-8AC8-CF96355D006B}" type="sibTrans" cxnId="{00A366B7-8717-4CE5-AD20-28844712FD52}">
      <dgm:prSet/>
      <dgm:spPr/>
      <dgm:t>
        <a:bodyPr/>
        <a:lstStyle/>
        <a:p>
          <a:endParaRPr lang="sl-SI"/>
        </a:p>
      </dgm:t>
    </dgm:pt>
    <dgm:pt modelId="{03FA0852-4DC9-44FF-BC7B-E573A8D2F09A}" type="pres">
      <dgm:prSet presAssocID="{794774C8-8FD2-4050-8711-7B87E91EFBB4}" presName="Name0" presStyleCnt="0">
        <dgm:presLayoutVars>
          <dgm:chPref val="1"/>
          <dgm:dir val="rev"/>
          <dgm:animOne val="branch"/>
          <dgm:animLvl val="lvl"/>
          <dgm:resizeHandles/>
        </dgm:presLayoutVars>
      </dgm:prSet>
      <dgm:spPr/>
      <dgm:t>
        <a:bodyPr/>
        <a:lstStyle/>
        <a:p>
          <a:endParaRPr lang="sl-SI"/>
        </a:p>
      </dgm:t>
    </dgm:pt>
    <dgm:pt modelId="{EB8BE9C8-C4AC-421C-AAAC-564585485ED9}" type="pres">
      <dgm:prSet presAssocID="{FAB7D388-303B-4D28-9FF0-B079A67AC0B6}" presName="vertOne" presStyleCnt="0"/>
      <dgm:spPr/>
    </dgm:pt>
    <dgm:pt modelId="{F571B1C6-5045-45D1-8540-8A94F6E10291}" type="pres">
      <dgm:prSet presAssocID="{FAB7D388-303B-4D28-9FF0-B079A67AC0B6}" presName="txOne" presStyleLbl="node0" presStyleIdx="0" presStyleCnt="1" custScaleY="54968">
        <dgm:presLayoutVars>
          <dgm:chPref val="3"/>
        </dgm:presLayoutVars>
      </dgm:prSet>
      <dgm:spPr/>
      <dgm:t>
        <a:bodyPr/>
        <a:lstStyle/>
        <a:p>
          <a:endParaRPr lang="sl-SI"/>
        </a:p>
      </dgm:t>
    </dgm:pt>
    <dgm:pt modelId="{9E8E6A2E-754B-4453-BEED-211C5BC08FF4}" type="pres">
      <dgm:prSet presAssocID="{FAB7D388-303B-4D28-9FF0-B079A67AC0B6}" presName="parTransOne" presStyleCnt="0"/>
      <dgm:spPr/>
    </dgm:pt>
    <dgm:pt modelId="{C09D60F0-9482-458E-A4A5-7629235E0FC9}" type="pres">
      <dgm:prSet presAssocID="{FAB7D388-303B-4D28-9FF0-B079A67AC0B6}" presName="horzOne" presStyleCnt="0"/>
      <dgm:spPr/>
    </dgm:pt>
    <dgm:pt modelId="{C1130F3D-512F-48D3-B211-C014AABB27F1}" type="pres">
      <dgm:prSet presAssocID="{1F1FDB31-1538-48E3-8AF9-6C325FF52BE7}" presName="vertTwo" presStyleCnt="0"/>
      <dgm:spPr/>
    </dgm:pt>
    <dgm:pt modelId="{18CA6CF4-2602-47C4-93A0-E6528B1F3A38}" type="pres">
      <dgm:prSet presAssocID="{1F1FDB31-1538-48E3-8AF9-6C325FF52BE7}" presName="txTwo" presStyleLbl="node2" presStyleIdx="0" presStyleCnt="2">
        <dgm:presLayoutVars>
          <dgm:chPref val="3"/>
        </dgm:presLayoutVars>
      </dgm:prSet>
      <dgm:spPr/>
      <dgm:t>
        <a:bodyPr/>
        <a:lstStyle/>
        <a:p>
          <a:endParaRPr lang="sl-SI"/>
        </a:p>
      </dgm:t>
    </dgm:pt>
    <dgm:pt modelId="{D7900450-3D6D-4F2B-BC5F-052C2FB5A207}" type="pres">
      <dgm:prSet presAssocID="{1F1FDB31-1538-48E3-8AF9-6C325FF52BE7}" presName="parTransTwo" presStyleCnt="0"/>
      <dgm:spPr/>
    </dgm:pt>
    <dgm:pt modelId="{0F926618-161C-4882-B255-80334F665338}" type="pres">
      <dgm:prSet presAssocID="{1F1FDB31-1538-48E3-8AF9-6C325FF52BE7}" presName="horzTwo" presStyleCnt="0"/>
      <dgm:spPr/>
    </dgm:pt>
    <dgm:pt modelId="{B9A1D2ED-781C-4B35-9771-EBE1F0CB0A6F}" type="pres">
      <dgm:prSet presAssocID="{AC6BF4BE-F9D4-43D6-BD72-5E41299DB8CC}" presName="vertThree" presStyleCnt="0"/>
      <dgm:spPr/>
    </dgm:pt>
    <dgm:pt modelId="{457388AF-1415-477A-ACB0-C20B5C9696E7}" type="pres">
      <dgm:prSet presAssocID="{AC6BF4BE-F9D4-43D6-BD72-5E41299DB8CC}" presName="txThree" presStyleLbl="node3" presStyleIdx="0" presStyleCnt="3">
        <dgm:presLayoutVars>
          <dgm:chPref val="3"/>
        </dgm:presLayoutVars>
      </dgm:prSet>
      <dgm:spPr/>
      <dgm:t>
        <a:bodyPr/>
        <a:lstStyle/>
        <a:p>
          <a:endParaRPr lang="sl-SI"/>
        </a:p>
      </dgm:t>
    </dgm:pt>
    <dgm:pt modelId="{4EEC1BA8-102B-4280-AD97-F0E26CA219DA}" type="pres">
      <dgm:prSet presAssocID="{AC6BF4BE-F9D4-43D6-BD72-5E41299DB8CC}" presName="parTransThree" presStyleCnt="0"/>
      <dgm:spPr/>
    </dgm:pt>
    <dgm:pt modelId="{D11D133B-3550-41B3-A905-D37817023E2B}" type="pres">
      <dgm:prSet presAssocID="{AC6BF4BE-F9D4-43D6-BD72-5E41299DB8CC}" presName="horzThree" presStyleCnt="0"/>
      <dgm:spPr/>
    </dgm:pt>
    <dgm:pt modelId="{5A1A3115-6534-4398-9B36-1A94976BE070}" type="pres">
      <dgm:prSet presAssocID="{00E2EE14-CAB8-4F6B-B4B4-7B1EC8D3ADAC}" presName="vertFour" presStyleCnt="0">
        <dgm:presLayoutVars>
          <dgm:chPref val="3"/>
        </dgm:presLayoutVars>
      </dgm:prSet>
      <dgm:spPr/>
    </dgm:pt>
    <dgm:pt modelId="{A6C4E406-9FD8-4565-87F1-2E0EEFD6DFFD}" type="pres">
      <dgm:prSet presAssocID="{00E2EE14-CAB8-4F6B-B4B4-7B1EC8D3ADAC}" presName="txFour" presStyleLbl="node4" presStyleIdx="0" presStyleCnt="4">
        <dgm:presLayoutVars>
          <dgm:chPref val="3"/>
        </dgm:presLayoutVars>
      </dgm:prSet>
      <dgm:spPr/>
      <dgm:t>
        <a:bodyPr/>
        <a:lstStyle/>
        <a:p>
          <a:endParaRPr lang="sl-SI"/>
        </a:p>
      </dgm:t>
    </dgm:pt>
    <dgm:pt modelId="{467FE89B-A9DD-4006-BD31-B752D09AA71A}" type="pres">
      <dgm:prSet presAssocID="{00E2EE14-CAB8-4F6B-B4B4-7B1EC8D3ADAC}" presName="horzFour" presStyleCnt="0"/>
      <dgm:spPr/>
    </dgm:pt>
    <dgm:pt modelId="{1955E53E-1B19-4AD6-9596-3417D8DBD3D3}" type="pres">
      <dgm:prSet presAssocID="{DE7EFD46-8A38-46B1-8051-36E24E4CE708}" presName="sibSpaceThree" presStyleCnt="0"/>
      <dgm:spPr/>
    </dgm:pt>
    <dgm:pt modelId="{EC4AECC1-CDE9-485A-8365-59B6AC116BC8}" type="pres">
      <dgm:prSet presAssocID="{E325E3AF-F3C5-473C-953D-4124E827DC2F}" presName="vertThree" presStyleCnt="0"/>
      <dgm:spPr/>
    </dgm:pt>
    <dgm:pt modelId="{1C0F997D-29D5-42D9-A1B7-81C5F9FF051F}" type="pres">
      <dgm:prSet presAssocID="{E325E3AF-F3C5-473C-953D-4124E827DC2F}" presName="txThree" presStyleLbl="node3" presStyleIdx="1" presStyleCnt="3">
        <dgm:presLayoutVars>
          <dgm:chPref val="3"/>
        </dgm:presLayoutVars>
      </dgm:prSet>
      <dgm:spPr/>
      <dgm:t>
        <a:bodyPr/>
        <a:lstStyle/>
        <a:p>
          <a:endParaRPr lang="sl-SI"/>
        </a:p>
      </dgm:t>
    </dgm:pt>
    <dgm:pt modelId="{58BBEA48-4E08-40B2-B43E-1EC936D1B8FA}" type="pres">
      <dgm:prSet presAssocID="{E325E3AF-F3C5-473C-953D-4124E827DC2F}" presName="parTransThree" presStyleCnt="0"/>
      <dgm:spPr/>
    </dgm:pt>
    <dgm:pt modelId="{CF77AC76-FA33-48DB-BEA8-D9B65804DE1D}" type="pres">
      <dgm:prSet presAssocID="{E325E3AF-F3C5-473C-953D-4124E827DC2F}" presName="horzThree" presStyleCnt="0"/>
      <dgm:spPr/>
    </dgm:pt>
    <dgm:pt modelId="{FC775E4A-5E87-4DC0-A0E1-29E9EFA95FFB}" type="pres">
      <dgm:prSet presAssocID="{C3925AE2-B0E5-4547-B226-173E6827C596}" presName="vertFour" presStyleCnt="0">
        <dgm:presLayoutVars>
          <dgm:chPref val="3"/>
        </dgm:presLayoutVars>
      </dgm:prSet>
      <dgm:spPr/>
    </dgm:pt>
    <dgm:pt modelId="{C6810FE9-1C8A-4B21-9514-5C8A9B1D1EC3}" type="pres">
      <dgm:prSet presAssocID="{C3925AE2-B0E5-4547-B226-173E6827C596}" presName="txFour" presStyleLbl="node4" presStyleIdx="1" presStyleCnt="4">
        <dgm:presLayoutVars>
          <dgm:chPref val="3"/>
        </dgm:presLayoutVars>
      </dgm:prSet>
      <dgm:spPr/>
      <dgm:t>
        <a:bodyPr/>
        <a:lstStyle/>
        <a:p>
          <a:endParaRPr lang="sl-SI"/>
        </a:p>
      </dgm:t>
    </dgm:pt>
    <dgm:pt modelId="{4BFA3991-E283-4C81-A4EB-F6DECB81C487}" type="pres">
      <dgm:prSet presAssocID="{C3925AE2-B0E5-4547-B226-173E6827C596}" presName="horzFour" presStyleCnt="0"/>
      <dgm:spPr/>
    </dgm:pt>
    <dgm:pt modelId="{2184C55F-CE5A-4E9B-96BE-1ED377C4A677}" type="pres">
      <dgm:prSet presAssocID="{862DC6F3-3016-4318-8FF6-210D24292D5A}" presName="sibSpaceFour" presStyleCnt="0"/>
      <dgm:spPr/>
    </dgm:pt>
    <dgm:pt modelId="{C2A6E8B2-0437-448D-A329-4A2C4585530A}" type="pres">
      <dgm:prSet presAssocID="{CC4609CC-E60C-438D-AB87-9DD691A87E96}" presName="vertFour" presStyleCnt="0">
        <dgm:presLayoutVars>
          <dgm:chPref val="3"/>
        </dgm:presLayoutVars>
      </dgm:prSet>
      <dgm:spPr/>
    </dgm:pt>
    <dgm:pt modelId="{C81469AA-12F2-4529-AAED-ADEB20ABC640}" type="pres">
      <dgm:prSet presAssocID="{CC4609CC-E60C-438D-AB87-9DD691A87E96}" presName="txFour" presStyleLbl="node4" presStyleIdx="2" presStyleCnt="4">
        <dgm:presLayoutVars>
          <dgm:chPref val="3"/>
        </dgm:presLayoutVars>
      </dgm:prSet>
      <dgm:spPr/>
      <dgm:t>
        <a:bodyPr/>
        <a:lstStyle/>
        <a:p>
          <a:endParaRPr lang="sl-SI"/>
        </a:p>
      </dgm:t>
    </dgm:pt>
    <dgm:pt modelId="{B5843192-8009-49D9-A0F2-267C7B0FAFF3}" type="pres">
      <dgm:prSet presAssocID="{CC4609CC-E60C-438D-AB87-9DD691A87E96}" presName="horzFour" presStyleCnt="0"/>
      <dgm:spPr/>
    </dgm:pt>
    <dgm:pt modelId="{93DC5CD8-BE94-45B0-9A11-CA72DB5B06E5}" type="pres">
      <dgm:prSet presAssocID="{E7B03194-1A75-4386-82F6-52B6AAB4613D}" presName="sibSpaceTwo" presStyleCnt="0"/>
      <dgm:spPr/>
    </dgm:pt>
    <dgm:pt modelId="{42C0B9BF-1AA5-49F2-800D-811FDFA21308}" type="pres">
      <dgm:prSet presAssocID="{74FF0DEB-F2A4-4886-B5D4-DF800D73D0AC}" presName="vertTwo" presStyleCnt="0"/>
      <dgm:spPr/>
    </dgm:pt>
    <dgm:pt modelId="{4C4E7334-7A19-4196-A6FC-E2AAD4D3317E}" type="pres">
      <dgm:prSet presAssocID="{74FF0DEB-F2A4-4886-B5D4-DF800D73D0AC}" presName="txTwo" presStyleLbl="node2" presStyleIdx="1" presStyleCnt="2">
        <dgm:presLayoutVars>
          <dgm:chPref val="3"/>
        </dgm:presLayoutVars>
      </dgm:prSet>
      <dgm:spPr/>
      <dgm:t>
        <a:bodyPr/>
        <a:lstStyle/>
        <a:p>
          <a:endParaRPr lang="sl-SI"/>
        </a:p>
      </dgm:t>
    </dgm:pt>
    <dgm:pt modelId="{A28BEFF3-3B8B-4A07-926D-CAA878767A8D}" type="pres">
      <dgm:prSet presAssocID="{74FF0DEB-F2A4-4886-B5D4-DF800D73D0AC}" presName="parTransTwo" presStyleCnt="0"/>
      <dgm:spPr/>
    </dgm:pt>
    <dgm:pt modelId="{E09F70C1-1E89-4F24-A4E3-5729449E8C40}" type="pres">
      <dgm:prSet presAssocID="{74FF0DEB-F2A4-4886-B5D4-DF800D73D0AC}" presName="horzTwo" presStyleCnt="0"/>
      <dgm:spPr/>
    </dgm:pt>
    <dgm:pt modelId="{D6592204-6254-499F-AF9D-BD1B04BD6DA5}" type="pres">
      <dgm:prSet presAssocID="{DB67DCC0-E347-4453-A7D6-B35417B0F8E1}" presName="vertThree" presStyleCnt="0"/>
      <dgm:spPr/>
    </dgm:pt>
    <dgm:pt modelId="{0D35DB9C-F4F9-4B44-BFE8-461DA7A8DBD0}" type="pres">
      <dgm:prSet presAssocID="{DB67DCC0-E347-4453-A7D6-B35417B0F8E1}" presName="txThree" presStyleLbl="node3" presStyleIdx="2" presStyleCnt="3">
        <dgm:presLayoutVars>
          <dgm:chPref val="3"/>
        </dgm:presLayoutVars>
      </dgm:prSet>
      <dgm:spPr/>
      <dgm:t>
        <a:bodyPr/>
        <a:lstStyle/>
        <a:p>
          <a:endParaRPr lang="sl-SI"/>
        </a:p>
      </dgm:t>
    </dgm:pt>
    <dgm:pt modelId="{EEE4F92B-A5E3-4EDE-8055-C2D9DE66E274}" type="pres">
      <dgm:prSet presAssocID="{DB67DCC0-E347-4453-A7D6-B35417B0F8E1}" presName="parTransThree" presStyleCnt="0"/>
      <dgm:spPr/>
    </dgm:pt>
    <dgm:pt modelId="{675A3707-4417-4656-A951-ECD8C829093E}" type="pres">
      <dgm:prSet presAssocID="{DB67DCC0-E347-4453-A7D6-B35417B0F8E1}" presName="horzThree" presStyleCnt="0"/>
      <dgm:spPr/>
    </dgm:pt>
    <dgm:pt modelId="{4DCC1994-6C5D-4A37-9EDE-DDBA428DB1AE}" type="pres">
      <dgm:prSet presAssocID="{971FC634-4097-4688-A097-3EC6A9C5B01E}" presName="vertFour" presStyleCnt="0">
        <dgm:presLayoutVars>
          <dgm:chPref val="3"/>
        </dgm:presLayoutVars>
      </dgm:prSet>
      <dgm:spPr/>
    </dgm:pt>
    <dgm:pt modelId="{BB9D963B-0CD5-4867-B280-F9CDB5C12D13}" type="pres">
      <dgm:prSet presAssocID="{971FC634-4097-4688-A097-3EC6A9C5B01E}" presName="txFour" presStyleLbl="node4" presStyleIdx="3" presStyleCnt="4">
        <dgm:presLayoutVars>
          <dgm:chPref val="3"/>
        </dgm:presLayoutVars>
      </dgm:prSet>
      <dgm:spPr/>
      <dgm:t>
        <a:bodyPr/>
        <a:lstStyle/>
        <a:p>
          <a:endParaRPr lang="sl-SI"/>
        </a:p>
      </dgm:t>
    </dgm:pt>
    <dgm:pt modelId="{BD0ACAD8-7C20-4475-8EB3-DF06005E6BC4}" type="pres">
      <dgm:prSet presAssocID="{971FC634-4097-4688-A097-3EC6A9C5B01E}" presName="horzFour" presStyleCnt="0"/>
      <dgm:spPr/>
    </dgm:pt>
  </dgm:ptLst>
  <dgm:cxnLst>
    <dgm:cxn modelId="{AF8E45E7-EAED-405E-AA47-98FEDE4C799E}" type="presOf" srcId="{DB67DCC0-E347-4453-A7D6-B35417B0F8E1}" destId="{0D35DB9C-F4F9-4B44-BFE8-461DA7A8DBD0}" srcOrd="0" destOrd="0" presId="urn:microsoft.com/office/officeart/2005/8/layout/hierarchy4"/>
    <dgm:cxn modelId="{FB1597BE-B31C-4ADB-BBC9-5A4E86AC0CE7}" srcId="{794774C8-8FD2-4050-8711-7B87E91EFBB4}" destId="{FAB7D388-303B-4D28-9FF0-B079A67AC0B6}" srcOrd="0" destOrd="0" parTransId="{0BA71118-9788-4126-ABC6-07841729F435}" sibTransId="{2BF33EF7-C033-4DF9-9BA0-3C89F28CA37C}"/>
    <dgm:cxn modelId="{6180F782-1401-4290-8EA5-2608793665B5}" type="presOf" srcId="{FAB7D388-303B-4D28-9FF0-B079A67AC0B6}" destId="{F571B1C6-5045-45D1-8540-8A94F6E10291}" srcOrd="0" destOrd="0" presId="urn:microsoft.com/office/officeart/2005/8/layout/hierarchy4"/>
    <dgm:cxn modelId="{45AB5FD4-5C98-4FE5-985B-D9D1AE486EB2}" srcId="{E325E3AF-F3C5-473C-953D-4124E827DC2F}" destId="{C3925AE2-B0E5-4547-B226-173E6827C596}" srcOrd="0" destOrd="0" parTransId="{37850F71-6123-40B2-958A-1BBFCCF55AB5}" sibTransId="{862DC6F3-3016-4318-8FF6-210D24292D5A}"/>
    <dgm:cxn modelId="{0898DAE1-6BF8-4692-A762-82E515AF2082}" type="presOf" srcId="{00E2EE14-CAB8-4F6B-B4B4-7B1EC8D3ADAC}" destId="{A6C4E406-9FD8-4565-87F1-2E0EEFD6DFFD}" srcOrd="0" destOrd="0" presId="urn:microsoft.com/office/officeart/2005/8/layout/hierarchy4"/>
    <dgm:cxn modelId="{330C875B-3DD0-4498-B13C-866AA0B1A892}" type="presOf" srcId="{794774C8-8FD2-4050-8711-7B87E91EFBB4}" destId="{03FA0852-4DC9-44FF-BC7B-E573A8D2F09A}" srcOrd="0" destOrd="0" presId="urn:microsoft.com/office/officeart/2005/8/layout/hierarchy4"/>
    <dgm:cxn modelId="{20207305-86FC-47F3-843C-56DE6E3C5862}" type="presOf" srcId="{C3925AE2-B0E5-4547-B226-173E6827C596}" destId="{C6810FE9-1C8A-4B21-9514-5C8A9B1D1EC3}" srcOrd="0" destOrd="0" presId="urn:microsoft.com/office/officeart/2005/8/layout/hierarchy4"/>
    <dgm:cxn modelId="{00A366B7-8717-4CE5-AD20-28844712FD52}" srcId="{DB67DCC0-E347-4453-A7D6-B35417B0F8E1}" destId="{971FC634-4097-4688-A097-3EC6A9C5B01E}" srcOrd="0" destOrd="0" parTransId="{E144DC80-CD6E-45FA-867D-8782BD363CF9}" sibTransId="{A0139032-BA34-41A6-8AC8-CF96355D006B}"/>
    <dgm:cxn modelId="{890FE432-A192-43AC-A910-0DADE9C4AFEF}" srcId="{1F1FDB31-1538-48E3-8AF9-6C325FF52BE7}" destId="{E325E3AF-F3C5-473C-953D-4124E827DC2F}" srcOrd="1" destOrd="0" parTransId="{36332AC1-48B2-4585-B857-18CE11A894EB}" sibTransId="{FAA6C480-C6B0-43A9-9ED8-1AE435AB1928}"/>
    <dgm:cxn modelId="{23C584FD-9A61-4C33-BE27-227D923A03AC}" srcId="{74FF0DEB-F2A4-4886-B5D4-DF800D73D0AC}" destId="{DB67DCC0-E347-4453-A7D6-B35417B0F8E1}" srcOrd="0" destOrd="0" parTransId="{D3E36668-5D5E-4069-9B39-E6D371596FD7}" sibTransId="{ECE51C89-FD4E-4756-A4A0-89B4370C1130}"/>
    <dgm:cxn modelId="{781038C7-A2C6-4085-B62F-87AF11C575A5}" srcId="{1F1FDB31-1538-48E3-8AF9-6C325FF52BE7}" destId="{AC6BF4BE-F9D4-43D6-BD72-5E41299DB8CC}" srcOrd="0" destOrd="0" parTransId="{38DB0AE7-446E-4BCD-A36A-D6189BCF13CB}" sibTransId="{DE7EFD46-8A38-46B1-8051-36E24E4CE708}"/>
    <dgm:cxn modelId="{3927D291-33DB-4211-8630-D553C1FDA52E}" type="presOf" srcId="{AC6BF4BE-F9D4-43D6-BD72-5E41299DB8CC}" destId="{457388AF-1415-477A-ACB0-C20B5C9696E7}" srcOrd="0" destOrd="0" presId="urn:microsoft.com/office/officeart/2005/8/layout/hierarchy4"/>
    <dgm:cxn modelId="{9037476F-8EAC-47CA-82B4-4C619373788D}" type="presOf" srcId="{74FF0DEB-F2A4-4886-B5D4-DF800D73D0AC}" destId="{4C4E7334-7A19-4196-A6FC-E2AAD4D3317E}" srcOrd="0" destOrd="0" presId="urn:microsoft.com/office/officeart/2005/8/layout/hierarchy4"/>
    <dgm:cxn modelId="{AEE7C01B-4EE0-43F9-897F-4EBB7923B7B3}" type="presOf" srcId="{CC4609CC-E60C-438D-AB87-9DD691A87E96}" destId="{C81469AA-12F2-4529-AAED-ADEB20ABC640}" srcOrd="0" destOrd="0" presId="urn:microsoft.com/office/officeart/2005/8/layout/hierarchy4"/>
    <dgm:cxn modelId="{62CBAC81-9443-4965-B7C2-DB5BB1608728}" srcId="{E325E3AF-F3C5-473C-953D-4124E827DC2F}" destId="{CC4609CC-E60C-438D-AB87-9DD691A87E96}" srcOrd="1" destOrd="0" parTransId="{99A5F6CF-EE5E-4B53-BC37-5CCEE4965631}" sibTransId="{0B36A2C9-6E88-44B1-A63E-61777CCFD5AE}"/>
    <dgm:cxn modelId="{6A6E6324-4CCE-45FF-8831-958571A80E05}" srcId="{FAB7D388-303B-4D28-9FF0-B079A67AC0B6}" destId="{74FF0DEB-F2A4-4886-B5D4-DF800D73D0AC}" srcOrd="1" destOrd="0" parTransId="{37A62763-E111-4364-B32C-1928C9BBEFCE}" sibTransId="{406542CD-2E17-447A-BE7E-72C1971014B0}"/>
    <dgm:cxn modelId="{788DCAB5-F022-416D-9BCF-FA8E1215FA98}" type="presOf" srcId="{E325E3AF-F3C5-473C-953D-4124E827DC2F}" destId="{1C0F997D-29D5-42D9-A1B7-81C5F9FF051F}" srcOrd="0" destOrd="0" presId="urn:microsoft.com/office/officeart/2005/8/layout/hierarchy4"/>
    <dgm:cxn modelId="{45860C70-6412-4AA5-8C9F-7E08801DB4FB}" type="presOf" srcId="{1F1FDB31-1538-48E3-8AF9-6C325FF52BE7}" destId="{18CA6CF4-2602-47C4-93A0-E6528B1F3A38}" srcOrd="0" destOrd="0" presId="urn:microsoft.com/office/officeart/2005/8/layout/hierarchy4"/>
    <dgm:cxn modelId="{B2AD47E1-D2DB-438F-869A-481320CE8A77}" srcId="{FAB7D388-303B-4D28-9FF0-B079A67AC0B6}" destId="{1F1FDB31-1538-48E3-8AF9-6C325FF52BE7}" srcOrd="0" destOrd="0" parTransId="{DBE4FCA5-AD82-4464-8F50-014A968E5045}" sibTransId="{E7B03194-1A75-4386-82F6-52B6AAB4613D}"/>
    <dgm:cxn modelId="{382AA949-A33B-4F07-B79D-AD9730E22209}" srcId="{AC6BF4BE-F9D4-43D6-BD72-5E41299DB8CC}" destId="{00E2EE14-CAB8-4F6B-B4B4-7B1EC8D3ADAC}" srcOrd="0" destOrd="0" parTransId="{74984A4D-D99D-4184-8B2F-68155DCAE62A}" sibTransId="{1157DFFD-0BF2-41AA-B6F3-2FD2EA9935E0}"/>
    <dgm:cxn modelId="{DB52C6BB-AE37-4505-B3D2-D18DCC2CECA8}" type="presOf" srcId="{971FC634-4097-4688-A097-3EC6A9C5B01E}" destId="{BB9D963B-0CD5-4867-B280-F9CDB5C12D13}" srcOrd="0" destOrd="0" presId="urn:microsoft.com/office/officeart/2005/8/layout/hierarchy4"/>
    <dgm:cxn modelId="{934F9653-2287-44D1-96BB-681C09BBDC75}" type="presParOf" srcId="{03FA0852-4DC9-44FF-BC7B-E573A8D2F09A}" destId="{EB8BE9C8-C4AC-421C-AAAC-564585485ED9}" srcOrd="0" destOrd="0" presId="urn:microsoft.com/office/officeart/2005/8/layout/hierarchy4"/>
    <dgm:cxn modelId="{A67B0FB0-05BB-4584-8377-33EC2F2EEDE5}" type="presParOf" srcId="{EB8BE9C8-C4AC-421C-AAAC-564585485ED9}" destId="{F571B1C6-5045-45D1-8540-8A94F6E10291}" srcOrd="0" destOrd="0" presId="urn:microsoft.com/office/officeart/2005/8/layout/hierarchy4"/>
    <dgm:cxn modelId="{78CA8E7E-E086-4E21-AE02-4E1823DF8B79}" type="presParOf" srcId="{EB8BE9C8-C4AC-421C-AAAC-564585485ED9}" destId="{9E8E6A2E-754B-4453-BEED-211C5BC08FF4}" srcOrd="1" destOrd="0" presId="urn:microsoft.com/office/officeart/2005/8/layout/hierarchy4"/>
    <dgm:cxn modelId="{12EB37ED-EDAB-4A73-8C88-6341BEDC595E}" type="presParOf" srcId="{EB8BE9C8-C4AC-421C-AAAC-564585485ED9}" destId="{C09D60F0-9482-458E-A4A5-7629235E0FC9}" srcOrd="2" destOrd="0" presId="urn:microsoft.com/office/officeart/2005/8/layout/hierarchy4"/>
    <dgm:cxn modelId="{5C2A627F-F474-4BE8-AD4E-85C279F1F13F}" type="presParOf" srcId="{C09D60F0-9482-458E-A4A5-7629235E0FC9}" destId="{C1130F3D-512F-48D3-B211-C014AABB27F1}" srcOrd="0" destOrd="0" presId="urn:microsoft.com/office/officeart/2005/8/layout/hierarchy4"/>
    <dgm:cxn modelId="{A5C17A85-9351-4A23-B723-59233FEB6FB2}" type="presParOf" srcId="{C1130F3D-512F-48D3-B211-C014AABB27F1}" destId="{18CA6CF4-2602-47C4-93A0-E6528B1F3A38}" srcOrd="0" destOrd="0" presId="urn:microsoft.com/office/officeart/2005/8/layout/hierarchy4"/>
    <dgm:cxn modelId="{6F45F90F-68D5-4BAC-B780-54A80C9A5EC8}" type="presParOf" srcId="{C1130F3D-512F-48D3-B211-C014AABB27F1}" destId="{D7900450-3D6D-4F2B-BC5F-052C2FB5A207}" srcOrd="1" destOrd="0" presId="urn:microsoft.com/office/officeart/2005/8/layout/hierarchy4"/>
    <dgm:cxn modelId="{4DC9A9AD-7F8C-4247-A779-3030A6C358E8}" type="presParOf" srcId="{C1130F3D-512F-48D3-B211-C014AABB27F1}" destId="{0F926618-161C-4882-B255-80334F665338}" srcOrd="2" destOrd="0" presId="urn:microsoft.com/office/officeart/2005/8/layout/hierarchy4"/>
    <dgm:cxn modelId="{FA0042BE-7296-4A01-A193-ACA047B275A7}" type="presParOf" srcId="{0F926618-161C-4882-B255-80334F665338}" destId="{B9A1D2ED-781C-4B35-9771-EBE1F0CB0A6F}" srcOrd="0" destOrd="0" presId="urn:microsoft.com/office/officeart/2005/8/layout/hierarchy4"/>
    <dgm:cxn modelId="{ABA523B6-74A8-4431-BB2A-F1281619F55C}" type="presParOf" srcId="{B9A1D2ED-781C-4B35-9771-EBE1F0CB0A6F}" destId="{457388AF-1415-477A-ACB0-C20B5C9696E7}" srcOrd="0" destOrd="0" presId="urn:microsoft.com/office/officeart/2005/8/layout/hierarchy4"/>
    <dgm:cxn modelId="{250EA942-E894-4CEA-8686-FC76A4671EAD}" type="presParOf" srcId="{B9A1D2ED-781C-4B35-9771-EBE1F0CB0A6F}" destId="{4EEC1BA8-102B-4280-AD97-F0E26CA219DA}" srcOrd="1" destOrd="0" presId="urn:microsoft.com/office/officeart/2005/8/layout/hierarchy4"/>
    <dgm:cxn modelId="{99B36296-8E18-4DF2-9495-DE3077EAEC19}" type="presParOf" srcId="{B9A1D2ED-781C-4B35-9771-EBE1F0CB0A6F}" destId="{D11D133B-3550-41B3-A905-D37817023E2B}" srcOrd="2" destOrd="0" presId="urn:microsoft.com/office/officeart/2005/8/layout/hierarchy4"/>
    <dgm:cxn modelId="{8E6A937C-8A2D-4ADE-8E52-DD86AB68B681}" type="presParOf" srcId="{D11D133B-3550-41B3-A905-D37817023E2B}" destId="{5A1A3115-6534-4398-9B36-1A94976BE070}" srcOrd="0" destOrd="0" presId="urn:microsoft.com/office/officeart/2005/8/layout/hierarchy4"/>
    <dgm:cxn modelId="{420E6722-AEDA-4282-8662-65A3E47A318B}" type="presParOf" srcId="{5A1A3115-6534-4398-9B36-1A94976BE070}" destId="{A6C4E406-9FD8-4565-87F1-2E0EEFD6DFFD}" srcOrd="0" destOrd="0" presId="urn:microsoft.com/office/officeart/2005/8/layout/hierarchy4"/>
    <dgm:cxn modelId="{608879A4-3DDF-410C-8171-012811C1FF89}" type="presParOf" srcId="{5A1A3115-6534-4398-9B36-1A94976BE070}" destId="{467FE89B-A9DD-4006-BD31-B752D09AA71A}" srcOrd="1" destOrd="0" presId="urn:microsoft.com/office/officeart/2005/8/layout/hierarchy4"/>
    <dgm:cxn modelId="{66BA7026-AB7A-4850-9070-EE5808A722F5}" type="presParOf" srcId="{0F926618-161C-4882-B255-80334F665338}" destId="{1955E53E-1B19-4AD6-9596-3417D8DBD3D3}" srcOrd="1" destOrd="0" presId="urn:microsoft.com/office/officeart/2005/8/layout/hierarchy4"/>
    <dgm:cxn modelId="{C839A9CB-A596-4255-BE65-0493FEAD45F4}" type="presParOf" srcId="{0F926618-161C-4882-B255-80334F665338}" destId="{EC4AECC1-CDE9-485A-8365-59B6AC116BC8}" srcOrd="2" destOrd="0" presId="urn:microsoft.com/office/officeart/2005/8/layout/hierarchy4"/>
    <dgm:cxn modelId="{443C86DC-688D-4CFF-A73D-C3703697925D}" type="presParOf" srcId="{EC4AECC1-CDE9-485A-8365-59B6AC116BC8}" destId="{1C0F997D-29D5-42D9-A1B7-81C5F9FF051F}" srcOrd="0" destOrd="0" presId="urn:microsoft.com/office/officeart/2005/8/layout/hierarchy4"/>
    <dgm:cxn modelId="{46BBFA86-543F-424C-890D-4383C7E56011}" type="presParOf" srcId="{EC4AECC1-CDE9-485A-8365-59B6AC116BC8}" destId="{58BBEA48-4E08-40B2-B43E-1EC936D1B8FA}" srcOrd="1" destOrd="0" presId="urn:microsoft.com/office/officeart/2005/8/layout/hierarchy4"/>
    <dgm:cxn modelId="{A6F6278A-94A9-43C2-B347-EAFA33E8919A}" type="presParOf" srcId="{EC4AECC1-CDE9-485A-8365-59B6AC116BC8}" destId="{CF77AC76-FA33-48DB-BEA8-D9B65804DE1D}" srcOrd="2" destOrd="0" presId="urn:microsoft.com/office/officeart/2005/8/layout/hierarchy4"/>
    <dgm:cxn modelId="{D38B36B5-A5AD-4EAE-BD01-16513402DCBC}" type="presParOf" srcId="{CF77AC76-FA33-48DB-BEA8-D9B65804DE1D}" destId="{FC775E4A-5E87-4DC0-A0E1-29E9EFA95FFB}" srcOrd="0" destOrd="0" presId="urn:microsoft.com/office/officeart/2005/8/layout/hierarchy4"/>
    <dgm:cxn modelId="{2D7658B2-F90A-432E-931D-461B245EF3C7}" type="presParOf" srcId="{FC775E4A-5E87-4DC0-A0E1-29E9EFA95FFB}" destId="{C6810FE9-1C8A-4B21-9514-5C8A9B1D1EC3}" srcOrd="0" destOrd="0" presId="urn:microsoft.com/office/officeart/2005/8/layout/hierarchy4"/>
    <dgm:cxn modelId="{E42DA53E-B765-45A1-9FAC-07259BE25F18}" type="presParOf" srcId="{FC775E4A-5E87-4DC0-A0E1-29E9EFA95FFB}" destId="{4BFA3991-E283-4C81-A4EB-F6DECB81C487}" srcOrd="1" destOrd="0" presId="urn:microsoft.com/office/officeart/2005/8/layout/hierarchy4"/>
    <dgm:cxn modelId="{D3814649-ECC2-4736-9831-2F7E9666EDE0}" type="presParOf" srcId="{CF77AC76-FA33-48DB-BEA8-D9B65804DE1D}" destId="{2184C55F-CE5A-4E9B-96BE-1ED377C4A677}" srcOrd="1" destOrd="0" presId="urn:microsoft.com/office/officeart/2005/8/layout/hierarchy4"/>
    <dgm:cxn modelId="{A36FF7F4-4D2E-4360-89ED-AFDB681CAF25}" type="presParOf" srcId="{CF77AC76-FA33-48DB-BEA8-D9B65804DE1D}" destId="{C2A6E8B2-0437-448D-A329-4A2C4585530A}" srcOrd="2" destOrd="0" presId="urn:microsoft.com/office/officeart/2005/8/layout/hierarchy4"/>
    <dgm:cxn modelId="{1827175A-96C8-4A1E-BB97-063897C59C4E}" type="presParOf" srcId="{C2A6E8B2-0437-448D-A329-4A2C4585530A}" destId="{C81469AA-12F2-4529-AAED-ADEB20ABC640}" srcOrd="0" destOrd="0" presId="urn:microsoft.com/office/officeart/2005/8/layout/hierarchy4"/>
    <dgm:cxn modelId="{8AF93066-F047-4279-BFDE-B46A6247B454}" type="presParOf" srcId="{C2A6E8B2-0437-448D-A329-4A2C4585530A}" destId="{B5843192-8009-49D9-A0F2-267C7B0FAFF3}" srcOrd="1" destOrd="0" presId="urn:microsoft.com/office/officeart/2005/8/layout/hierarchy4"/>
    <dgm:cxn modelId="{5795E5E6-02F7-4D6B-9D34-10531C1F8BE4}" type="presParOf" srcId="{C09D60F0-9482-458E-A4A5-7629235E0FC9}" destId="{93DC5CD8-BE94-45B0-9A11-CA72DB5B06E5}" srcOrd="1" destOrd="0" presId="urn:microsoft.com/office/officeart/2005/8/layout/hierarchy4"/>
    <dgm:cxn modelId="{47259955-381E-43FA-A92B-D5427B194606}" type="presParOf" srcId="{C09D60F0-9482-458E-A4A5-7629235E0FC9}" destId="{42C0B9BF-1AA5-49F2-800D-811FDFA21308}" srcOrd="2" destOrd="0" presId="urn:microsoft.com/office/officeart/2005/8/layout/hierarchy4"/>
    <dgm:cxn modelId="{2B0CD159-5014-4AF2-A8D2-179E0E495EBE}" type="presParOf" srcId="{42C0B9BF-1AA5-49F2-800D-811FDFA21308}" destId="{4C4E7334-7A19-4196-A6FC-E2AAD4D3317E}" srcOrd="0" destOrd="0" presId="urn:microsoft.com/office/officeart/2005/8/layout/hierarchy4"/>
    <dgm:cxn modelId="{23F91D15-B401-4D5D-9807-BF185958C505}" type="presParOf" srcId="{42C0B9BF-1AA5-49F2-800D-811FDFA21308}" destId="{A28BEFF3-3B8B-4A07-926D-CAA878767A8D}" srcOrd="1" destOrd="0" presId="urn:microsoft.com/office/officeart/2005/8/layout/hierarchy4"/>
    <dgm:cxn modelId="{1F82BFE8-86F7-48D0-B416-7A257034EAF4}" type="presParOf" srcId="{42C0B9BF-1AA5-49F2-800D-811FDFA21308}" destId="{E09F70C1-1E89-4F24-A4E3-5729449E8C40}" srcOrd="2" destOrd="0" presId="urn:microsoft.com/office/officeart/2005/8/layout/hierarchy4"/>
    <dgm:cxn modelId="{56D42116-2AFF-4198-A088-23DDDDF7E169}" type="presParOf" srcId="{E09F70C1-1E89-4F24-A4E3-5729449E8C40}" destId="{D6592204-6254-499F-AF9D-BD1B04BD6DA5}" srcOrd="0" destOrd="0" presId="urn:microsoft.com/office/officeart/2005/8/layout/hierarchy4"/>
    <dgm:cxn modelId="{F4123F4A-215D-4670-B1B4-E7865839E5F0}" type="presParOf" srcId="{D6592204-6254-499F-AF9D-BD1B04BD6DA5}" destId="{0D35DB9C-F4F9-4B44-BFE8-461DA7A8DBD0}" srcOrd="0" destOrd="0" presId="urn:microsoft.com/office/officeart/2005/8/layout/hierarchy4"/>
    <dgm:cxn modelId="{08DF7640-C8E0-43DA-AA1B-F465829AB0A8}" type="presParOf" srcId="{D6592204-6254-499F-AF9D-BD1B04BD6DA5}" destId="{EEE4F92B-A5E3-4EDE-8055-C2D9DE66E274}" srcOrd="1" destOrd="0" presId="urn:microsoft.com/office/officeart/2005/8/layout/hierarchy4"/>
    <dgm:cxn modelId="{2060C6D9-A259-48E8-BA22-D3F0F59FBB00}" type="presParOf" srcId="{D6592204-6254-499F-AF9D-BD1B04BD6DA5}" destId="{675A3707-4417-4656-A951-ECD8C829093E}" srcOrd="2" destOrd="0" presId="urn:microsoft.com/office/officeart/2005/8/layout/hierarchy4"/>
    <dgm:cxn modelId="{D668B4A3-BFFC-465F-8D84-702A68BC8DE9}" type="presParOf" srcId="{675A3707-4417-4656-A951-ECD8C829093E}" destId="{4DCC1994-6C5D-4A37-9EDE-DDBA428DB1AE}" srcOrd="0" destOrd="0" presId="urn:microsoft.com/office/officeart/2005/8/layout/hierarchy4"/>
    <dgm:cxn modelId="{CA142E7D-046D-4C49-BA64-C2ADA03ABC7F}" type="presParOf" srcId="{4DCC1994-6C5D-4A37-9EDE-DDBA428DB1AE}" destId="{BB9D963B-0CD5-4867-B280-F9CDB5C12D13}" srcOrd="0" destOrd="0" presId="urn:microsoft.com/office/officeart/2005/8/layout/hierarchy4"/>
    <dgm:cxn modelId="{6CF0BBEB-48B4-41A9-A595-FBB96326C4D8}" type="presParOf" srcId="{4DCC1994-6C5D-4A37-9EDE-DDBA428DB1AE}" destId="{BD0ACAD8-7C20-4475-8EB3-DF06005E6BC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2DCC57-3BBF-476A-BD6D-FC41B62647DD}" type="doc">
      <dgm:prSet loTypeId="urn:microsoft.com/office/officeart/2005/8/layout/venn1" loCatId="relationship" qsTypeId="urn:microsoft.com/office/officeart/2005/8/quickstyle/simple1" qsCatId="simple" csTypeId="urn:microsoft.com/office/officeart/2005/8/colors/accent2_5" csCatId="accent2" phldr="1"/>
      <dgm:spPr/>
    </dgm:pt>
    <dgm:pt modelId="{E7EEA4A9-8EAA-4266-A912-B433F72F719B}">
      <dgm:prSet phldrT="[besedilo]"/>
      <dgm:spPr>
        <a:solidFill>
          <a:srgbClr val="FFC000"/>
        </a:solidFill>
      </dgm:spPr>
      <dgm:t>
        <a:bodyPr/>
        <a:lstStyle/>
        <a:p>
          <a:r>
            <a:rPr lang="sl-SI" b="1" dirty="0" smtClean="0">
              <a:latin typeface="Arial Rounded MT Bold" pitchFamily="34" charset="0"/>
            </a:rPr>
            <a:t>dijaki</a:t>
          </a:r>
          <a:endParaRPr lang="sl-SI" b="1" dirty="0">
            <a:latin typeface="Arial Rounded MT Bold" pitchFamily="34" charset="0"/>
          </a:endParaRPr>
        </a:p>
      </dgm:t>
    </dgm:pt>
    <dgm:pt modelId="{D7B780F6-4178-459F-83C2-862FF1C9F724}" type="parTrans" cxnId="{C062BB35-BE23-4FD1-ACCD-165BDF844353}">
      <dgm:prSet/>
      <dgm:spPr/>
      <dgm:t>
        <a:bodyPr/>
        <a:lstStyle/>
        <a:p>
          <a:endParaRPr lang="sl-SI"/>
        </a:p>
      </dgm:t>
    </dgm:pt>
    <dgm:pt modelId="{25E07D6E-C334-4688-B8D0-0FB6B5A3BF5B}" type="sibTrans" cxnId="{C062BB35-BE23-4FD1-ACCD-165BDF844353}">
      <dgm:prSet/>
      <dgm:spPr/>
      <dgm:t>
        <a:bodyPr/>
        <a:lstStyle/>
        <a:p>
          <a:endParaRPr lang="sl-SI"/>
        </a:p>
      </dgm:t>
    </dgm:pt>
    <dgm:pt modelId="{F102D3F7-3B64-414C-B1A0-FD46D5015906}">
      <dgm:prSet phldrT="[besedilo]"/>
      <dgm:spPr>
        <a:solidFill>
          <a:srgbClr val="00B050">
            <a:alpha val="40000"/>
          </a:srgbClr>
        </a:solidFill>
      </dgm:spPr>
      <dgm:t>
        <a:bodyPr/>
        <a:lstStyle/>
        <a:p>
          <a:r>
            <a:rPr lang="sl-SI" b="1" dirty="0" smtClean="0">
              <a:latin typeface="Arial Rounded MT Bold" pitchFamily="34" charset="0"/>
            </a:rPr>
            <a:t>učno okolje</a:t>
          </a:r>
          <a:endParaRPr lang="sl-SI" b="1" dirty="0">
            <a:latin typeface="Arial Rounded MT Bold" pitchFamily="34" charset="0"/>
          </a:endParaRPr>
        </a:p>
      </dgm:t>
    </dgm:pt>
    <dgm:pt modelId="{E740FDBC-6424-43CE-A2CC-F70CA606D2C0}" type="parTrans" cxnId="{B372150B-A4AF-489F-BA47-1EAA5E94E98B}">
      <dgm:prSet/>
      <dgm:spPr/>
      <dgm:t>
        <a:bodyPr/>
        <a:lstStyle/>
        <a:p>
          <a:endParaRPr lang="sl-SI"/>
        </a:p>
      </dgm:t>
    </dgm:pt>
    <dgm:pt modelId="{9A8B2FE7-6BA1-4478-AD12-A358BF64AD84}" type="sibTrans" cxnId="{B372150B-A4AF-489F-BA47-1EAA5E94E98B}">
      <dgm:prSet/>
      <dgm:spPr/>
      <dgm:t>
        <a:bodyPr/>
        <a:lstStyle/>
        <a:p>
          <a:endParaRPr lang="sl-SI"/>
        </a:p>
      </dgm:t>
    </dgm:pt>
    <dgm:pt modelId="{A65216FF-21AF-4E9E-AF03-3505D9A7834B}">
      <dgm:prSet phldrT="[besedilo]"/>
      <dgm:spPr>
        <a:solidFill>
          <a:srgbClr val="C00000">
            <a:alpha val="30000"/>
          </a:srgbClr>
        </a:solidFill>
      </dgm:spPr>
      <dgm:t>
        <a:bodyPr/>
        <a:lstStyle/>
        <a:p>
          <a:r>
            <a:rPr lang="sl-SI" b="1" dirty="0" smtClean="0">
              <a:latin typeface="Arial Rounded MT Bold" pitchFamily="34" charset="0"/>
            </a:rPr>
            <a:t>učitelji</a:t>
          </a:r>
          <a:endParaRPr lang="sl-SI" b="1" dirty="0">
            <a:latin typeface="Arial Rounded MT Bold" pitchFamily="34" charset="0"/>
          </a:endParaRPr>
        </a:p>
      </dgm:t>
    </dgm:pt>
    <dgm:pt modelId="{A3DF957E-14B0-4E77-A02A-7B903A9E9088}" type="parTrans" cxnId="{B6D1A179-0D04-4E48-9E8A-FAC41977C61A}">
      <dgm:prSet/>
      <dgm:spPr/>
      <dgm:t>
        <a:bodyPr/>
        <a:lstStyle/>
        <a:p>
          <a:endParaRPr lang="sl-SI"/>
        </a:p>
      </dgm:t>
    </dgm:pt>
    <dgm:pt modelId="{802D6CBE-E4CC-4CE5-A6B2-B8319F1A9A8E}" type="sibTrans" cxnId="{B6D1A179-0D04-4E48-9E8A-FAC41977C61A}">
      <dgm:prSet/>
      <dgm:spPr/>
      <dgm:t>
        <a:bodyPr/>
        <a:lstStyle/>
        <a:p>
          <a:endParaRPr lang="sl-SI"/>
        </a:p>
      </dgm:t>
    </dgm:pt>
    <dgm:pt modelId="{64245CCD-74D4-454B-8630-E76432877033}">
      <dgm:prSet/>
      <dgm:spPr>
        <a:solidFill>
          <a:schemeClr val="accent6">
            <a:alpha val="20000"/>
          </a:schemeClr>
        </a:solidFill>
      </dgm:spPr>
      <dgm:t>
        <a:bodyPr/>
        <a:lstStyle/>
        <a:p>
          <a:r>
            <a:rPr lang="sl-SI" b="1" dirty="0" smtClean="0">
              <a:latin typeface="Arial Rounded MT Bold" pitchFamily="34" charset="0"/>
            </a:rPr>
            <a:t>učni cilji</a:t>
          </a:r>
          <a:endParaRPr lang="sl-SI" b="1" dirty="0">
            <a:latin typeface="Arial Rounded MT Bold" pitchFamily="34" charset="0"/>
          </a:endParaRPr>
        </a:p>
      </dgm:t>
    </dgm:pt>
    <dgm:pt modelId="{CEB941A7-2DEA-4FE9-903C-36F918D1962D}" type="parTrans" cxnId="{E7BE0B9A-167A-440F-B125-DFA6B341CC2A}">
      <dgm:prSet/>
      <dgm:spPr/>
      <dgm:t>
        <a:bodyPr/>
        <a:lstStyle/>
        <a:p>
          <a:endParaRPr lang="sl-SI"/>
        </a:p>
      </dgm:t>
    </dgm:pt>
    <dgm:pt modelId="{80CA1280-A2A2-4DB5-9F1F-70BB72AD16E1}" type="sibTrans" cxnId="{E7BE0B9A-167A-440F-B125-DFA6B341CC2A}">
      <dgm:prSet/>
      <dgm:spPr/>
      <dgm:t>
        <a:bodyPr/>
        <a:lstStyle/>
        <a:p>
          <a:endParaRPr lang="sl-SI"/>
        </a:p>
      </dgm:t>
    </dgm:pt>
    <dgm:pt modelId="{3BD95AEA-0BC0-4EC1-A49A-8F0DDA4634FF}" type="pres">
      <dgm:prSet presAssocID="{6B2DCC57-3BBF-476A-BD6D-FC41B62647DD}" presName="compositeShape" presStyleCnt="0">
        <dgm:presLayoutVars>
          <dgm:chMax val="7"/>
          <dgm:dir/>
          <dgm:resizeHandles val="exact"/>
        </dgm:presLayoutVars>
      </dgm:prSet>
      <dgm:spPr/>
    </dgm:pt>
    <dgm:pt modelId="{D43343E0-DD32-48EF-AC33-2E9E95AB929B}" type="pres">
      <dgm:prSet presAssocID="{E7EEA4A9-8EAA-4266-A912-B433F72F719B}" presName="circ1" presStyleLbl="vennNode1" presStyleIdx="0" presStyleCnt="4"/>
      <dgm:spPr/>
      <dgm:t>
        <a:bodyPr/>
        <a:lstStyle/>
        <a:p>
          <a:endParaRPr lang="sl-SI"/>
        </a:p>
      </dgm:t>
    </dgm:pt>
    <dgm:pt modelId="{E9801B0D-9B72-4F29-86F9-6838CDAB243D}" type="pres">
      <dgm:prSet presAssocID="{E7EEA4A9-8EAA-4266-A912-B433F72F719B}" presName="circ1Tx" presStyleLbl="revTx" presStyleIdx="0" presStyleCnt="0">
        <dgm:presLayoutVars>
          <dgm:chMax val="0"/>
          <dgm:chPref val="0"/>
          <dgm:bulletEnabled val="1"/>
        </dgm:presLayoutVars>
      </dgm:prSet>
      <dgm:spPr/>
      <dgm:t>
        <a:bodyPr/>
        <a:lstStyle/>
        <a:p>
          <a:endParaRPr lang="sl-SI"/>
        </a:p>
      </dgm:t>
    </dgm:pt>
    <dgm:pt modelId="{6D476FF9-AB2E-46BA-B2B9-5139A49B0520}" type="pres">
      <dgm:prSet presAssocID="{F102D3F7-3B64-414C-B1A0-FD46D5015906}" presName="circ2" presStyleLbl="vennNode1" presStyleIdx="1" presStyleCnt="4"/>
      <dgm:spPr/>
      <dgm:t>
        <a:bodyPr/>
        <a:lstStyle/>
        <a:p>
          <a:endParaRPr lang="sl-SI"/>
        </a:p>
      </dgm:t>
    </dgm:pt>
    <dgm:pt modelId="{823CD524-8C62-4F10-9D35-D3692150941E}" type="pres">
      <dgm:prSet presAssocID="{F102D3F7-3B64-414C-B1A0-FD46D5015906}" presName="circ2Tx" presStyleLbl="revTx" presStyleIdx="0" presStyleCnt="0">
        <dgm:presLayoutVars>
          <dgm:chMax val="0"/>
          <dgm:chPref val="0"/>
          <dgm:bulletEnabled val="1"/>
        </dgm:presLayoutVars>
      </dgm:prSet>
      <dgm:spPr/>
      <dgm:t>
        <a:bodyPr/>
        <a:lstStyle/>
        <a:p>
          <a:endParaRPr lang="sl-SI"/>
        </a:p>
      </dgm:t>
    </dgm:pt>
    <dgm:pt modelId="{59FCDE14-D9C0-4105-BB4A-A30E5AE79F2B}" type="pres">
      <dgm:prSet presAssocID="{A65216FF-21AF-4E9E-AF03-3505D9A7834B}" presName="circ3" presStyleLbl="vennNode1" presStyleIdx="2" presStyleCnt="4"/>
      <dgm:spPr/>
      <dgm:t>
        <a:bodyPr/>
        <a:lstStyle/>
        <a:p>
          <a:endParaRPr lang="sl-SI"/>
        </a:p>
      </dgm:t>
    </dgm:pt>
    <dgm:pt modelId="{4EA8DE16-C0C9-43AB-93B9-0E1141272D85}" type="pres">
      <dgm:prSet presAssocID="{A65216FF-21AF-4E9E-AF03-3505D9A7834B}" presName="circ3Tx" presStyleLbl="revTx" presStyleIdx="0" presStyleCnt="0">
        <dgm:presLayoutVars>
          <dgm:chMax val="0"/>
          <dgm:chPref val="0"/>
          <dgm:bulletEnabled val="1"/>
        </dgm:presLayoutVars>
      </dgm:prSet>
      <dgm:spPr/>
      <dgm:t>
        <a:bodyPr/>
        <a:lstStyle/>
        <a:p>
          <a:endParaRPr lang="sl-SI"/>
        </a:p>
      </dgm:t>
    </dgm:pt>
    <dgm:pt modelId="{516B78AA-9597-4F03-AD49-B066972347F9}" type="pres">
      <dgm:prSet presAssocID="{64245CCD-74D4-454B-8630-E76432877033}" presName="circ4" presStyleLbl="vennNode1" presStyleIdx="3" presStyleCnt="4"/>
      <dgm:spPr/>
      <dgm:t>
        <a:bodyPr/>
        <a:lstStyle/>
        <a:p>
          <a:endParaRPr lang="sl-SI"/>
        </a:p>
      </dgm:t>
    </dgm:pt>
    <dgm:pt modelId="{9849423F-CA7C-463B-9462-A8875653D58D}" type="pres">
      <dgm:prSet presAssocID="{64245CCD-74D4-454B-8630-E76432877033}" presName="circ4Tx" presStyleLbl="revTx" presStyleIdx="0" presStyleCnt="0">
        <dgm:presLayoutVars>
          <dgm:chMax val="0"/>
          <dgm:chPref val="0"/>
          <dgm:bulletEnabled val="1"/>
        </dgm:presLayoutVars>
      </dgm:prSet>
      <dgm:spPr/>
      <dgm:t>
        <a:bodyPr/>
        <a:lstStyle/>
        <a:p>
          <a:endParaRPr lang="sl-SI"/>
        </a:p>
      </dgm:t>
    </dgm:pt>
  </dgm:ptLst>
  <dgm:cxnLst>
    <dgm:cxn modelId="{ACB1ED13-991B-41C0-9691-EF5359A93648}" type="presOf" srcId="{E7EEA4A9-8EAA-4266-A912-B433F72F719B}" destId="{D43343E0-DD32-48EF-AC33-2E9E95AB929B}" srcOrd="0" destOrd="0" presId="urn:microsoft.com/office/officeart/2005/8/layout/venn1"/>
    <dgm:cxn modelId="{4FCB2FA3-AAA9-4262-A97D-8E94E4560E34}" type="presOf" srcId="{F102D3F7-3B64-414C-B1A0-FD46D5015906}" destId="{823CD524-8C62-4F10-9D35-D3692150941E}" srcOrd="1" destOrd="0" presId="urn:microsoft.com/office/officeart/2005/8/layout/venn1"/>
    <dgm:cxn modelId="{B6D1A179-0D04-4E48-9E8A-FAC41977C61A}" srcId="{6B2DCC57-3BBF-476A-BD6D-FC41B62647DD}" destId="{A65216FF-21AF-4E9E-AF03-3505D9A7834B}" srcOrd="2" destOrd="0" parTransId="{A3DF957E-14B0-4E77-A02A-7B903A9E9088}" sibTransId="{802D6CBE-E4CC-4CE5-A6B2-B8319F1A9A8E}"/>
    <dgm:cxn modelId="{17E023B8-01B2-44BF-BA4F-420368AACE41}" type="presOf" srcId="{A65216FF-21AF-4E9E-AF03-3505D9A7834B}" destId="{4EA8DE16-C0C9-43AB-93B9-0E1141272D85}" srcOrd="1" destOrd="0" presId="urn:microsoft.com/office/officeart/2005/8/layout/venn1"/>
    <dgm:cxn modelId="{E7F126C5-5CAA-469F-A5FF-B16E7C449A28}" type="presOf" srcId="{6B2DCC57-3BBF-476A-BD6D-FC41B62647DD}" destId="{3BD95AEA-0BC0-4EC1-A49A-8F0DDA4634FF}" srcOrd="0" destOrd="0" presId="urn:microsoft.com/office/officeart/2005/8/layout/venn1"/>
    <dgm:cxn modelId="{5C5D52AD-06AC-411E-BBBC-5E854AA2FDBE}" type="presOf" srcId="{E7EEA4A9-8EAA-4266-A912-B433F72F719B}" destId="{E9801B0D-9B72-4F29-86F9-6838CDAB243D}" srcOrd="1" destOrd="0" presId="urn:microsoft.com/office/officeart/2005/8/layout/venn1"/>
    <dgm:cxn modelId="{B372150B-A4AF-489F-BA47-1EAA5E94E98B}" srcId="{6B2DCC57-3BBF-476A-BD6D-FC41B62647DD}" destId="{F102D3F7-3B64-414C-B1A0-FD46D5015906}" srcOrd="1" destOrd="0" parTransId="{E740FDBC-6424-43CE-A2CC-F70CA606D2C0}" sibTransId="{9A8B2FE7-6BA1-4478-AD12-A358BF64AD84}"/>
    <dgm:cxn modelId="{09D7D06E-A365-42B9-B72E-8A98F0690DF9}" type="presOf" srcId="{64245CCD-74D4-454B-8630-E76432877033}" destId="{516B78AA-9597-4F03-AD49-B066972347F9}" srcOrd="0" destOrd="0" presId="urn:microsoft.com/office/officeart/2005/8/layout/venn1"/>
    <dgm:cxn modelId="{C062BB35-BE23-4FD1-ACCD-165BDF844353}" srcId="{6B2DCC57-3BBF-476A-BD6D-FC41B62647DD}" destId="{E7EEA4A9-8EAA-4266-A912-B433F72F719B}" srcOrd="0" destOrd="0" parTransId="{D7B780F6-4178-459F-83C2-862FF1C9F724}" sibTransId="{25E07D6E-C334-4688-B8D0-0FB6B5A3BF5B}"/>
    <dgm:cxn modelId="{E7BE0B9A-167A-440F-B125-DFA6B341CC2A}" srcId="{6B2DCC57-3BBF-476A-BD6D-FC41B62647DD}" destId="{64245CCD-74D4-454B-8630-E76432877033}" srcOrd="3" destOrd="0" parTransId="{CEB941A7-2DEA-4FE9-903C-36F918D1962D}" sibTransId="{80CA1280-A2A2-4DB5-9F1F-70BB72AD16E1}"/>
    <dgm:cxn modelId="{7F4963EC-5FEE-45D8-A432-90C1A8B5AAE4}" type="presOf" srcId="{F102D3F7-3B64-414C-B1A0-FD46D5015906}" destId="{6D476FF9-AB2E-46BA-B2B9-5139A49B0520}" srcOrd="0" destOrd="0" presId="urn:microsoft.com/office/officeart/2005/8/layout/venn1"/>
    <dgm:cxn modelId="{4D8EB66A-C973-49F1-BCB5-2D7A7769E3A9}" type="presOf" srcId="{64245CCD-74D4-454B-8630-E76432877033}" destId="{9849423F-CA7C-463B-9462-A8875653D58D}" srcOrd="1" destOrd="0" presId="urn:microsoft.com/office/officeart/2005/8/layout/venn1"/>
    <dgm:cxn modelId="{CA6336F6-951F-40A7-8184-D907505067CD}" type="presOf" srcId="{A65216FF-21AF-4E9E-AF03-3505D9A7834B}" destId="{59FCDE14-D9C0-4105-BB4A-A30E5AE79F2B}" srcOrd="0" destOrd="0" presId="urn:microsoft.com/office/officeart/2005/8/layout/venn1"/>
    <dgm:cxn modelId="{50808290-3425-4C60-9DFD-1DA268FB8AF7}" type="presParOf" srcId="{3BD95AEA-0BC0-4EC1-A49A-8F0DDA4634FF}" destId="{D43343E0-DD32-48EF-AC33-2E9E95AB929B}" srcOrd="0" destOrd="0" presId="urn:microsoft.com/office/officeart/2005/8/layout/venn1"/>
    <dgm:cxn modelId="{9A18A689-AD63-4E50-A4E1-75E39581551E}" type="presParOf" srcId="{3BD95AEA-0BC0-4EC1-A49A-8F0DDA4634FF}" destId="{E9801B0D-9B72-4F29-86F9-6838CDAB243D}" srcOrd="1" destOrd="0" presId="urn:microsoft.com/office/officeart/2005/8/layout/venn1"/>
    <dgm:cxn modelId="{9CB1CE49-E685-48D0-9D44-49D81C1AE451}" type="presParOf" srcId="{3BD95AEA-0BC0-4EC1-A49A-8F0DDA4634FF}" destId="{6D476FF9-AB2E-46BA-B2B9-5139A49B0520}" srcOrd="2" destOrd="0" presId="urn:microsoft.com/office/officeart/2005/8/layout/venn1"/>
    <dgm:cxn modelId="{272D5D97-ABE3-407F-924E-08983C0653DA}" type="presParOf" srcId="{3BD95AEA-0BC0-4EC1-A49A-8F0DDA4634FF}" destId="{823CD524-8C62-4F10-9D35-D3692150941E}" srcOrd="3" destOrd="0" presId="urn:microsoft.com/office/officeart/2005/8/layout/venn1"/>
    <dgm:cxn modelId="{33FDD66E-2E5E-4843-A859-1EDFA3C0AA1E}" type="presParOf" srcId="{3BD95AEA-0BC0-4EC1-A49A-8F0DDA4634FF}" destId="{59FCDE14-D9C0-4105-BB4A-A30E5AE79F2B}" srcOrd="4" destOrd="0" presId="urn:microsoft.com/office/officeart/2005/8/layout/venn1"/>
    <dgm:cxn modelId="{E78BF75C-2A9A-468A-AF65-DD42C033C4CF}" type="presParOf" srcId="{3BD95AEA-0BC0-4EC1-A49A-8F0DDA4634FF}" destId="{4EA8DE16-C0C9-43AB-93B9-0E1141272D85}" srcOrd="5" destOrd="0" presId="urn:microsoft.com/office/officeart/2005/8/layout/venn1"/>
    <dgm:cxn modelId="{890020EC-62DA-4221-A274-057AD1389D49}" type="presParOf" srcId="{3BD95AEA-0BC0-4EC1-A49A-8F0DDA4634FF}" destId="{516B78AA-9597-4F03-AD49-B066972347F9}" srcOrd="6" destOrd="0" presId="urn:microsoft.com/office/officeart/2005/8/layout/venn1"/>
    <dgm:cxn modelId="{64E050A4-441E-440A-8A07-ABA65FF0CDE7}" type="presParOf" srcId="{3BD95AEA-0BC0-4EC1-A49A-8F0DDA4634FF}" destId="{9849423F-CA7C-463B-9462-A8875653D58D}"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096BCE-45A7-4C1C-9258-A2ACD720EC20}" type="doc">
      <dgm:prSet loTypeId="urn:microsoft.com/office/officeart/2005/8/layout/pyramid3" loCatId="pyramid" qsTypeId="urn:microsoft.com/office/officeart/2005/8/quickstyle/simple1" qsCatId="simple" csTypeId="urn:microsoft.com/office/officeart/2005/8/colors/accent1_2" csCatId="accent1" phldr="1"/>
      <dgm:spPr/>
    </dgm:pt>
    <dgm:pt modelId="{2117E9F8-AF0B-4979-94CA-8CDC469EE39D}">
      <dgm:prSet phldrT="[besedilo]" custT="1"/>
      <dgm:spPr>
        <a:solidFill>
          <a:srgbClr val="C00000"/>
        </a:solidFill>
        <a:ln>
          <a:solidFill>
            <a:srgbClr val="C00000"/>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4000" b="1" i="0" u="none" dirty="0" err="1" smtClean="0">
              <a:solidFill>
                <a:schemeClr val="bg1"/>
              </a:solidFill>
              <a:latin typeface="Arial Rounded MT Bold" pitchFamily="34" charset="0"/>
            </a:rPr>
            <a:t>Kolaborativno</a:t>
          </a:r>
          <a:endParaRPr lang="sl-SI" sz="4000" dirty="0" smtClean="0">
            <a:solidFill>
              <a:schemeClr val="bg1"/>
            </a:solidFill>
            <a:latin typeface="Arial Rounded MT Bold" pitchFamily="34" charset="0"/>
          </a:endParaRPr>
        </a:p>
        <a:p>
          <a:pPr defTabSz="1955800">
            <a:lnSpc>
              <a:spcPct val="90000"/>
            </a:lnSpc>
            <a:spcBef>
              <a:spcPct val="0"/>
            </a:spcBef>
            <a:spcAft>
              <a:spcPct val="35000"/>
            </a:spcAft>
          </a:pPr>
          <a:r>
            <a:rPr lang="sl-SI" sz="4000" b="1" i="0" u="none" dirty="0" smtClean="0">
              <a:solidFill>
                <a:schemeClr val="bg1"/>
              </a:solidFill>
              <a:latin typeface="Arial Rounded MT Bold" pitchFamily="34" charset="0"/>
            </a:rPr>
            <a:t>T</a:t>
          </a:r>
          <a:r>
            <a:rPr lang="en-US" sz="4000" b="1" i="0" u="none" dirty="0" err="1" smtClean="0">
              <a:solidFill>
                <a:schemeClr val="bg1"/>
              </a:solidFill>
              <a:latin typeface="Arial Rounded MT Bold" pitchFamily="34" charset="0"/>
            </a:rPr>
            <a:t>radicionalno</a:t>
          </a:r>
          <a:r>
            <a:rPr lang="en-US" sz="4000" b="1" i="0" u="none" dirty="0" smtClean="0">
              <a:solidFill>
                <a:schemeClr val="bg1"/>
              </a:solidFill>
              <a:latin typeface="Arial Rounded MT Bold" pitchFamily="34" charset="0"/>
            </a:rPr>
            <a:t> </a:t>
          </a:r>
          <a:endParaRPr lang="sl-SI" sz="4000" dirty="0" smtClean="0">
            <a:solidFill>
              <a:schemeClr val="bg1"/>
            </a:solidFill>
            <a:latin typeface="Arial Rounded MT Bold" pitchFamily="34" charset="0"/>
          </a:endParaRPr>
        </a:p>
      </dgm:t>
    </dgm:pt>
    <dgm:pt modelId="{2B396A90-CE19-4C20-8827-621C54F1C879}" type="parTrans" cxnId="{466FC57F-9DE2-414D-9B7F-C0F27702C0AC}">
      <dgm:prSet/>
      <dgm:spPr/>
      <dgm:t>
        <a:bodyPr/>
        <a:lstStyle/>
        <a:p>
          <a:endParaRPr lang="sl-SI"/>
        </a:p>
      </dgm:t>
    </dgm:pt>
    <dgm:pt modelId="{8633C83C-1D90-4E8B-A54E-640CC48FF644}" type="sibTrans" cxnId="{466FC57F-9DE2-414D-9B7F-C0F27702C0AC}">
      <dgm:prSet/>
      <dgm:spPr/>
      <dgm:t>
        <a:bodyPr/>
        <a:lstStyle/>
        <a:p>
          <a:endParaRPr lang="sl-SI"/>
        </a:p>
      </dgm:t>
    </dgm:pt>
    <dgm:pt modelId="{B4A5B7AF-CE8D-4F23-A078-D0EE64C082E2}">
      <dgm:prSet phldrT="[besedilo]" custT="1"/>
      <dgm:spPr>
        <a:solidFill>
          <a:srgbClr val="FFCC00"/>
        </a:solidFill>
        <a:ln w="38100">
          <a:solidFill>
            <a:srgbClr val="FFCC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sl-SI" sz="3200" b="1" i="0" u="none" dirty="0" smtClean="0">
            <a:solidFill>
              <a:srgbClr val="824D00"/>
            </a:solidFill>
            <a:latin typeface="Arial Rounded MT Bold"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3200" b="1" i="0" u="none" dirty="0" err="1" smtClean="0">
              <a:solidFill>
                <a:srgbClr val="824D00"/>
              </a:solidFill>
              <a:latin typeface="Arial Rounded MT Bold" pitchFamily="34" charset="0"/>
            </a:rPr>
            <a:t>Komplementarno</a:t>
          </a:r>
          <a:endParaRPr lang="sl-SI" sz="3200" b="1" i="0" u="none" dirty="0" smtClean="0">
            <a:solidFill>
              <a:srgbClr val="824D00"/>
            </a:solidFill>
            <a:latin typeface="Arial Rounded MT Bold"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sl-SI" sz="3200" b="1" i="0" u="none" dirty="0" err="1" smtClean="0">
              <a:solidFill>
                <a:srgbClr val="824D00"/>
              </a:solidFill>
              <a:latin typeface="Arial Rounded MT Bold" pitchFamily="34" charset="0"/>
            </a:rPr>
            <a:t>Alternacijsko</a:t>
          </a:r>
          <a:endParaRPr lang="sl-SI" sz="3200" b="1" i="0" u="none" dirty="0" smtClean="0">
            <a:solidFill>
              <a:srgbClr val="824D00"/>
            </a:solidFill>
            <a:latin typeface="Arial Rounded MT Bold"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sl-SI" sz="3200" b="1" i="0" u="none" dirty="0" smtClean="0">
              <a:solidFill>
                <a:srgbClr val="824D00"/>
              </a:solidFill>
              <a:latin typeface="Arial Rounded MT Bold" pitchFamily="34" charset="0"/>
            </a:rPr>
            <a:t>S</a:t>
          </a:r>
          <a:r>
            <a:rPr lang="en-US" sz="3200" b="1" i="0" u="none" dirty="0" err="1" smtClean="0">
              <a:solidFill>
                <a:srgbClr val="824D00"/>
              </a:solidFill>
              <a:latin typeface="Arial Rounded MT Bold" pitchFamily="34" charset="0"/>
            </a:rPr>
            <a:t>uportivno</a:t>
          </a:r>
          <a:endParaRPr lang="sl-SI" sz="3200" b="1" i="0" u="none" dirty="0" smtClean="0">
            <a:solidFill>
              <a:srgbClr val="824D00"/>
            </a:solidFill>
            <a:latin typeface="Arial Rounded MT Bold"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sl-SI" sz="3200" b="1" i="0" u="none" dirty="0" smtClean="0">
            <a:solidFill>
              <a:srgbClr val="824D00"/>
            </a:solidFill>
            <a:latin typeface="Arial Rounded MT Bold" pitchFamily="34" charset="0"/>
          </a:endParaRPr>
        </a:p>
      </dgm:t>
    </dgm:pt>
    <dgm:pt modelId="{5B3BDA12-A75B-4CFF-B651-8B3B17B39E2A}" type="parTrans" cxnId="{58CC49CD-199E-4ABA-B203-94C0FAEC5D6D}">
      <dgm:prSet/>
      <dgm:spPr/>
      <dgm:t>
        <a:bodyPr/>
        <a:lstStyle/>
        <a:p>
          <a:endParaRPr lang="sl-SI"/>
        </a:p>
      </dgm:t>
    </dgm:pt>
    <dgm:pt modelId="{7C988E80-2B59-45BA-8020-9CA64CE0DA6D}" type="sibTrans" cxnId="{58CC49CD-199E-4ABA-B203-94C0FAEC5D6D}">
      <dgm:prSet/>
      <dgm:spPr/>
      <dgm:t>
        <a:bodyPr/>
        <a:lstStyle/>
        <a:p>
          <a:endParaRPr lang="sl-SI"/>
        </a:p>
      </dgm:t>
    </dgm:pt>
    <dgm:pt modelId="{E1591534-368D-431F-B9F1-52D48651237F}">
      <dgm:prSet phldrT="[besedilo]" custT="1"/>
      <dgm:spPr>
        <a:solidFill>
          <a:schemeClr val="accent6">
            <a:lumMod val="20000"/>
            <a:lumOff val="80000"/>
          </a:schemeClr>
        </a:solidFill>
        <a:ln w="38100">
          <a:solidFill>
            <a:schemeClr val="accent6">
              <a:lumMod val="20000"/>
              <a:lumOff val="80000"/>
            </a:schemeClr>
          </a:solidFill>
        </a:ln>
      </dgm:spPr>
      <dgm:t>
        <a:bodyPr/>
        <a:lstStyle/>
        <a:p>
          <a:r>
            <a:rPr lang="en-US" sz="2800" b="1" i="0" u="none" dirty="0" err="1" smtClean="0">
              <a:solidFill>
                <a:schemeClr val="accent6"/>
              </a:solidFill>
              <a:latin typeface="Arial Rounded MT Bold" pitchFamily="34" charset="0"/>
            </a:rPr>
            <a:t>Paralelno</a:t>
          </a:r>
          <a:endParaRPr lang="sl-SI" sz="2800" b="1" i="0" u="none" dirty="0" smtClean="0">
            <a:solidFill>
              <a:schemeClr val="accent6"/>
            </a:solidFill>
            <a:latin typeface="Arial Rounded MT Bold" pitchFamily="34" charset="0"/>
          </a:endParaRPr>
        </a:p>
        <a:p>
          <a:pPr rtl="0"/>
          <a:r>
            <a:rPr lang="en-US" sz="2800" b="1" i="0" u="none" dirty="0" err="1" smtClean="0">
              <a:solidFill>
                <a:schemeClr val="accent6"/>
              </a:solidFill>
              <a:latin typeface="Arial Rounded MT Bold" pitchFamily="34" charset="0"/>
            </a:rPr>
            <a:t>Diferencirano</a:t>
          </a:r>
          <a:r>
            <a:rPr lang="en-US" sz="2800" b="0" i="0" u="none" dirty="0" smtClean="0">
              <a:solidFill>
                <a:schemeClr val="accent6"/>
              </a:solidFill>
              <a:latin typeface="Arial Rounded MT Bold" pitchFamily="34" charset="0"/>
            </a:rPr>
            <a:t> </a:t>
          </a:r>
          <a:endParaRPr lang="sl-SI" sz="2800" dirty="0">
            <a:solidFill>
              <a:schemeClr val="accent6"/>
            </a:solidFill>
            <a:latin typeface="Arial Rounded MT Bold" pitchFamily="34" charset="0"/>
          </a:endParaRPr>
        </a:p>
      </dgm:t>
    </dgm:pt>
    <dgm:pt modelId="{42B25C5C-ED06-41A8-8682-1783600F7239}" type="parTrans" cxnId="{F112CBA3-7F25-4EBF-BDAE-03F6629D344B}">
      <dgm:prSet/>
      <dgm:spPr/>
      <dgm:t>
        <a:bodyPr/>
        <a:lstStyle/>
        <a:p>
          <a:endParaRPr lang="sl-SI"/>
        </a:p>
      </dgm:t>
    </dgm:pt>
    <dgm:pt modelId="{101A5757-6B22-4535-AA81-C80BB1BA8BB9}" type="sibTrans" cxnId="{F112CBA3-7F25-4EBF-BDAE-03F6629D344B}">
      <dgm:prSet/>
      <dgm:spPr/>
      <dgm:t>
        <a:bodyPr/>
        <a:lstStyle/>
        <a:p>
          <a:endParaRPr lang="sl-SI"/>
        </a:p>
      </dgm:t>
    </dgm:pt>
    <dgm:pt modelId="{9A226FB6-36A5-4D08-BBC3-FFE6CB9FCD97}" type="pres">
      <dgm:prSet presAssocID="{B5096BCE-45A7-4C1C-9258-A2ACD720EC20}" presName="Name0" presStyleCnt="0">
        <dgm:presLayoutVars>
          <dgm:dir/>
          <dgm:animLvl val="lvl"/>
          <dgm:resizeHandles val="exact"/>
        </dgm:presLayoutVars>
      </dgm:prSet>
      <dgm:spPr/>
    </dgm:pt>
    <dgm:pt modelId="{B3F4083F-2348-4972-982C-9BECFE9AAE8C}" type="pres">
      <dgm:prSet presAssocID="{2117E9F8-AF0B-4979-94CA-8CDC469EE39D}" presName="Name8" presStyleCnt="0"/>
      <dgm:spPr/>
    </dgm:pt>
    <dgm:pt modelId="{0C9DCE9E-C9DB-42F3-9245-4768216B430C}" type="pres">
      <dgm:prSet presAssocID="{2117E9F8-AF0B-4979-94CA-8CDC469EE39D}" presName="level" presStyleLbl="node1" presStyleIdx="0" presStyleCnt="3">
        <dgm:presLayoutVars>
          <dgm:chMax val="1"/>
          <dgm:bulletEnabled val="1"/>
        </dgm:presLayoutVars>
      </dgm:prSet>
      <dgm:spPr/>
      <dgm:t>
        <a:bodyPr/>
        <a:lstStyle/>
        <a:p>
          <a:endParaRPr lang="sl-SI"/>
        </a:p>
      </dgm:t>
    </dgm:pt>
    <dgm:pt modelId="{EE50B808-33CE-4825-891E-70C82E4B7C88}" type="pres">
      <dgm:prSet presAssocID="{2117E9F8-AF0B-4979-94CA-8CDC469EE39D}" presName="levelTx" presStyleLbl="revTx" presStyleIdx="0" presStyleCnt="0">
        <dgm:presLayoutVars>
          <dgm:chMax val="1"/>
          <dgm:bulletEnabled val="1"/>
        </dgm:presLayoutVars>
      </dgm:prSet>
      <dgm:spPr/>
      <dgm:t>
        <a:bodyPr/>
        <a:lstStyle/>
        <a:p>
          <a:endParaRPr lang="sl-SI"/>
        </a:p>
      </dgm:t>
    </dgm:pt>
    <dgm:pt modelId="{F2906E49-D6DE-41E3-A4C2-0A4E6E5F8868}" type="pres">
      <dgm:prSet presAssocID="{B4A5B7AF-CE8D-4F23-A078-D0EE64C082E2}" presName="Name8" presStyleCnt="0"/>
      <dgm:spPr/>
    </dgm:pt>
    <dgm:pt modelId="{F7CEF4A2-932C-47D4-B750-6C7C78CCD5EB}" type="pres">
      <dgm:prSet presAssocID="{B4A5B7AF-CE8D-4F23-A078-D0EE64C082E2}" presName="level" presStyleLbl="node1" presStyleIdx="1" presStyleCnt="3">
        <dgm:presLayoutVars>
          <dgm:chMax val="1"/>
          <dgm:bulletEnabled val="1"/>
        </dgm:presLayoutVars>
      </dgm:prSet>
      <dgm:spPr/>
      <dgm:t>
        <a:bodyPr/>
        <a:lstStyle/>
        <a:p>
          <a:endParaRPr lang="sl-SI"/>
        </a:p>
      </dgm:t>
    </dgm:pt>
    <dgm:pt modelId="{AD7110B8-AAD8-42DA-B76F-CCA882F3AFAD}" type="pres">
      <dgm:prSet presAssocID="{B4A5B7AF-CE8D-4F23-A078-D0EE64C082E2}" presName="levelTx" presStyleLbl="revTx" presStyleIdx="0" presStyleCnt="0">
        <dgm:presLayoutVars>
          <dgm:chMax val="1"/>
          <dgm:bulletEnabled val="1"/>
        </dgm:presLayoutVars>
      </dgm:prSet>
      <dgm:spPr/>
      <dgm:t>
        <a:bodyPr/>
        <a:lstStyle/>
        <a:p>
          <a:endParaRPr lang="sl-SI"/>
        </a:p>
      </dgm:t>
    </dgm:pt>
    <dgm:pt modelId="{A9B808F0-623A-4851-8340-6793331BFF54}" type="pres">
      <dgm:prSet presAssocID="{E1591534-368D-431F-B9F1-52D48651237F}" presName="Name8" presStyleCnt="0"/>
      <dgm:spPr/>
    </dgm:pt>
    <dgm:pt modelId="{A3A8E7DA-A867-43FF-A973-34E79D36FEDF}" type="pres">
      <dgm:prSet presAssocID="{E1591534-368D-431F-B9F1-52D48651237F}" presName="level" presStyleLbl="node1" presStyleIdx="2" presStyleCnt="3">
        <dgm:presLayoutVars>
          <dgm:chMax val="1"/>
          <dgm:bulletEnabled val="1"/>
        </dgm:presLayoutVars>
      </dgm:prSet>
      <dgm:spPr/>
      <dgm:t>
        <a:bodyPr/>
        <a:lstStyle/>
        <a:p>
          <a:endParaRPr lang="sl-SI"/>
        </a:p>
      </dgm:t>
    </dgm:pt>
    <dgm:pt modelId="{BEE58384-2A82-4B0B-8B12-05AC40EB02D3}" type="pres">
      <dgm:prSet presAssocID="{E1591534-368D-431F-B9F1-52D48651237F}" presName="levelTx" presStyleLbl="revTx" presStyleIdx="0" presStyleCnt="0">
        <dgm:presLayoutVars>
          <dgm:chMax val="1"/>
          <dgm:bulletEnabled val="1"/>
        </dgm:presLayoutVars>
      </dgm:prSet>
      <dgm:spPr/>
      <dgm:t>
        <a:bodyPr/>
        <a:lstStyle/>
        <a:p>
          <a:endParaRPr lang="sl-SI"/>
        </a:p>
      </dgm:t>
    </dgm:pt>
  </dgm:ptLst>
  <dgm:cxnLst>
    <dgm:cxn modelId="{58CC49CD-199E-4ABA-B203-94C0FAEC5D6D}" srcId="{B5096BCE-45A7-4C1C-9258-A2ACD720EC20}" destId="{B4A5B7AF-CE8D-4F23-A078-D0EE64C082E2}" srcOrd="1" destOrd="0" parTransId="{5B3BDA12-A75B-4CFF-B651-8B3B17B39E2A}" sibTransId="{7C988E80-2B59-45BA-8020-9CA64CE0DA6D}"/>
    <dgm:cxn modelId="{C910AFFF-0B43-434D-83E0-930BFCFDDAF7}" type="presOf" srcId="{B5096BCE-45A7-4C1C-9258-A2ACD720EC20}" destId="{9A226FB6-36A5-4D08-BBC3-FFE6CB9FCD97}" srcOrd="0" destOrd="0" presId="urn:microsoft.com/office/officeart/2005/8/layout/pyramid3"/>
    <dgm:cxn modelId="{DF99B944-34BB-4887-858A-CA10C51588AD}" type="presOf" srcId="{2117E9F8-AF0B-4979-94CA-8CDC469EE39D}" destId="{EE50B808-33CE-4825-891E-70C82E4B7C88}" srcOrd="1" destOrd="0" presId="urn:microsoft.com/office/officeart/2005/8/layout/pyramid3"/>
    <dgm:cxn modelId="{75D3CD8E-5611-4800-A2E2-AB6B10ABC0A7}" type="presOf" srcId="{2117E9F8-AF0B-4979-94CA-8CDC469EE39D}" destId="{0C9DCE9E-C9DB-42F3-9245-4768216B430C}" srcOrd="0" destOrd="0" presId="urn:microsoft.com/office/officeart/2005/8/layout/pyramid3"/>
    <dgm:cxn modelId="{C7B842A9-34CF-4B32-8AF1-37472A7B1E4F}" type="presOf" srcId="{E1591534-368D-431F-B9F1-52D48651237F}" destId="{A3A8E7DA-A867-43FF-A973-34E79D36FEDF}" srcOrd="0" destOrd="0" presId="urn:microsoft.com/office/officeart/2005/8/layout/pyramid3"/>
    <dgm:cxn modelId="{F112CBA3-7F25-4EBF-BDAE-03F6629D344B}" srcId="{B5096BCE-45A7-4C1C-9258-A2ACD720EC20}" destId="{E1591534-368D-431F-B9F1-52D48651237F}" srcOrd="2" destOrd="0" parTransId="{42B25C5C-ED06-41A8-8682-1783600F7239}" sibTransId="{101A5757-6B22-4535-AA81-C80BB1BA8BB9}"/>
    <dgm:cxn modelId="{466FC57F-9DE2-414D-9B7F-C0F27702C0AC}" srcId="{B5096BCE-45A7-4C1C-9258-A2ACD720EC20}" destId="{2117E9F8-AF0B-4979-94CA-8CDC469EE39D}" srcOrd="0" destOrd="0" parTransId="{2B396A90-CE19-4C20-8827-621C54F1C879}" sibTransId="{8633C83C-1D90-4E8B-A54E-640CC48FF644}"/>
    <dgm:cxn modelId="{68C9C35C-537D-416C-AD5B-CF2055D588B1}" type="presOf" srcId="{B4A5B7AF-CE8D-4F23-A078-D0EE64C082E2}" destId="{F7CEF4A2-932C-47D4-B750-6C7C78CCD5EB}" srcOrd="0" destOrd="0" presId="urn:microsoft.com/office/officeart/2005/8/layout/pyramid3"/>
    <dgm:cxn modelId="{B61CCB91-D17E-4770-864F-B985716A3460}" type="presOf" srcId="{B4A5B7AF-CE8D-4F23-A078-D0EE64C082E2}" destId="{AD7110B8-AAD8-42DA-B76F-CCA882F3AFAD}" srcOrd="1" destOrd="0" presId="urn:microsoft.com/office/officeart/2005/8/layout/pyramid3"/>
    <dgm:cxn modelId="{D0F5834C-F8DC-4E49-9CC9-6E9632BD15CE}" type="presOf" srcId="{E1591534-368D-431F-B9F1-52D48651237F}" destId="{BEE58384-2A82-4B0B-8B12-05AC40EB02D3}" srcOrd="1" destOrd="0" presId="urn:microsoft.com/office/officeart/2005/8/layout/pyramid3"/>
    <dgm:cxn modelId="{F040778E-E47F-433C-804F-0FAC5E4266B2}" type="presParOf" srcId="{9A226FB6-36A5-4D08-BBC3-FFE6CB9FCD97}" destId="{B3F4083F-2348-4972-982C-9BECFE9AAE8C}" srcOrd="0" destOrd="0" presId="urn:microsoft.com/office/officeart/2005/8/layout/pyramid3"/>
    <dgm:cxn modelId="{10804A8D-F931-4278-9A00-7D722E7E8146}" type="presParOf" srcId="{B3F4083F-2348-4972-982C-9BECFE9AAE8C}" destId="{0C9DCE9E-C9DB-42F3-9245-4768216B430C}" srcOrd="0" destOrd="0" presId="urn:microsoft.com/office/officeart/2005/8/layout/pyramid3"/>
    <dgm:cxn modelId="{A916E8E0-B3CB-4698-BB78-7CD94360BD63}" type="presParOf" srcId="{B3F4083F-2348-4972-982C-9BECFE9AAE8C}" destId="{EE50B808-33CE-4825-891E-70C82E4B7C88}" srcOrd="1" destOrd="0" presId="urn:microsoft.com/office/officeart/2005/8/layout/pyramid3"/>
    <dgm:cxn modelId="{87758624-18B7-47B0-BB8F-5641C74B879A}" type="presParOf" srcId="{9A226FB6-36A5-4D08-BBC3-FFE6CB9FCD97}" destId="{F2906E49-D6DE-41E3-A4C2-0A4E6E5F8868}" srcOrd="1" destOrd="0" presId="urn:microsoft.com/office/officeart/2005/8/layout/pyramid3"/>
    <dgm:cxn modelId="{46465678-BA5E-4876-A3CB-8604D2F9A2E7}" type="presParOf" srcId="{F2906E49-D6DE-41E3-A4C2-0A4E6E5F8868}" destId="{F7CEF4A2-932C-47D4-B750-6C7C78CCD5EB}" srcOrd="0" destOrd="0" presId="urn:microsoft.com/office/officeart/2005/8/layout/pyramid3"/>
    <dgm:cxn modelId="{F73D2C13-32BC-44C8-8DAC-09C190436061}" type="presParOf" srcId="{F2906E49-D6DE-41E3-A4C2-0A4E6E5F8868}" destId="{AD7110B8-AAD8-42DA-B76F-CCA882F3AFAD}" srcOrd="1" destOrd="0" presId="urn:microsoft.com/office/officeart/2005/8/layout/pyramid3"/>
    <dgm:cxn modelId="{C77D14C1-2F48-4FCE-AF7D-58CE7AE178CF}" type="presParOf" srcId="{9A226FB6-36A5-4D08-BBC3-FFE6CB9FCD97}" destId="{A9B808F0-623A-4851-8340-6793331BFF54}" srcOrd="2" destOrd="0" presId="urn:microsoft.com/office/officeart/2005/8/layout/pyramid3"/>
    <dgm:cxn modelId="{F1A13C90-BDE3-4B2A-A010-7D7AAB62DBEC}" type="presParOf" srcId="{A9B808F0-623A-4851-8340-6793331BFF54}" destId="{A3A8E7DA-A867-43FF-A973-34E79D36FEDF}" srcOrd="0" destOrd="0" presId="urn:microsoft.com/office/officeart/2005/8/layout/pyramid3"/>
    <dgm:cxn modelId="{B727DE18-C2AF-4DB5-88AA-8A09BDEC3367}" type="presParOf" srcId="{A9B808F0-623A-4851-8340-6793331BFF54}" destId="{BEE58384-2A82-4B0B-8B12-05AC40EB02D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11AF5-9DCB-45B9-9695-5F8E4720AA3E}">
      <dsp:nvSpPr>
        <dsp:cNvPr id="0" name=""/>
        <dsp:cNvSpPr/>
      </dsp:nvSpPr>
      <dsp:spPr>
        <a:xfrm rot="16200000">
          <a:off x="1062" y="6"/>
          <a:ext cx="3596431" cy="3600387"/>
        </a:xfrm>
        <a:prstGeom prst="downArrow">
          <a:avLst>
            <a:gd name="adj1" fmla="val 50000"/>
            <a:gd name="adj2" fmla="val 3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sl-SI" sz="3200" b="1" kern="1200" dirty="0" err="1" smtClean="0">
              <a:solidFill>
                <a:schemeClr val="bg1"/>
              </a:solidFill>
              <a:latin typeface="Arial Rounded MT Bold" pitchFamily="34" charset="0"/>
            </a:rPr>
            <a:t>Kurikularne</a:t>
          </a:r>
          <a:r>
            <a:rPr lang="sl-SI" sz="3200" b="1" kern="1200" dirty="0" smtClean="0">
              <a:solidFill>
                <a:schemeClr val="bg1"/>
              </a:solidFill>
              <a:latin typeface="Arial Rounded MT Bold" pitchFamily="34" charset="0"/>
            </a:rPr>
            <a:t> povezave</a:t>
          </a:r>
          <a:endParaRPr lang="sl-SI" sz="3200" b="1" kern="1200" dirty="0">
            <a:solidFill>
              <a:schemeClr val="bg1"/>
            </a:solidFill>
            <a:latin typeface="Arial Rounded MT Bold" pitchFamily="34" charset="0"/>
          </a:endParaRPr>
        </a:p>
      </dsp:txBody>
      <dsp:txXfrm rot="5400000">
        <a:off x="-915" y="901091"/>
        <a:ext cx="2971012" cy="1798215"/>
      </dsp:txXfrm>
    </dsp:sp>
    <dsp:sp modelId="{67B95EE4-9E57-482F-9A47-6F250FE513AA}">
      <dsp:nvSpPr>
        <dsp:cNvPr id="0" name=""/>
        <dsp:cNvSpPr/>
      </dsp:nvSpPr>
      <dsp:spPr>
        <a:xfrm rot="5400000">
          <a:off x="4632105" y="1984"/>
          <a:ext cx="3596431" cy="3596431"/>
        </a:xfrm>
        <a:prstGeom prst="downArrow">
          <a:avLst>
            <a:gd name="adj1" fmla="val 50000"/>
            <a:gd name="adj2" fmla="val 35000"/>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sl-SI" sz="3200" b="1" kern="1200" dirty="0" smtClean="0">
              <a:solidFill>
                <a:schemeClr val="tx1"/>
              </a:solidFill>
            </a:rPr>
            <a:t>Sodelovalno poučevanje</a:t>
          </a:r>
          <a:endParaRPr lang="sl-SI" sz="3200" b="1" kern="1200" dirty="0">
            <a:solidFill>
              <a:schemeClr val="tx1"/>
            </a:solidFill>
          </a:endParaRPr>
        </a:p>
      </dsp:txBody>
      <dsp:txXfrm rot="-5400000">
        <a:off x="5261481" y="901092"/>
        <a:ext cx="2967056" cy="1798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C106-1BB8-40E3-95D7-EB90A027DB8A}">
      <dsp:nvSpPr>
        <dsp:cNvPr id="0" name=""/>
        <dsp:cNvSpPr/>
      </dsp:nvSpPr>
      <dsp:spPr>
        <a:xfrm>
          <a:off x="-299034" y="0"/>
          <a:ext cx="8734973" cy="1872208"/>
        </a:xfrm>
        <a:prstGeom prst="leftRightRibb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5E53A-A2BE-43B2-BD45-B04A441FD123}">
      <dsp:nvSpPr>
        <dsp:cNvPr id="0" name=""/>
        <dsp:cNvSpPr/>
      </dsp:nvSpPr>
      <dsp:spPr>
        <a:xfrm>
          <a:off x="1080122" y="352928"/>
          <a:ext cx="2315513" cy="9173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sl-SI" sz="2800" b="1" kern="1200" dirty="0" err="1" smtClean="0"/>
            <a:t>Kurikularne</a:t>
          </a:r>
          <a:r>
            <a:rPr lang="sl-SI" sz="2800" b="1" kern="1200" dirty="0" smtClean="0"/>
            <a:t> povezave</a:t>
          </a:r>
          <a:endParaRPr lang="sl-SI" sz="2800" b="1" kern="1200" dirty="0"/>
        </a:p>
      </dsp:txBody>
      <dsp:txXfrm>
        <a:off x="1080122" y="352928"/>
        <a:ext cx="2315513" cy="917381"/>
      </dsp:txXfrm>
    </dsp:sp>
    <dsp:sp modelId="{C5D991D9-5D91-4D65-BF56-1BC45859F496}">
      <dsp:nvSpPr>
        <dsp:cNvPr id="0" name=""/>
        <dsp:cNvSpPr/>
      </dsp:nvSpPr>
      <dsp:spPr>
        <a:xfrm>
          <a:off x="3841627" y="627189"/>
          <a:ext cx="2279051" cy="9173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sl-SI" sz="2800" b="1" kern="1200" dirty="0" smtClean="0"/>
            <a:t>Sodelovalno poučevanje</a:t>
          </a:r>
          <a:endParaRPr lang="sl-SI" sz="2800" b="1" kern="1200" dirty="0"/>
        </a:p>
      </dsp:txBody>
      <dsp:txXfrm>
        <a:off x="3841627" y="627189"/>
        <a:ext cx="2279051" cy="917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1B1C6-5045-45D1-8540-8A94F6E10291}">
      <dsp:nvSpPr>
        <dsp:cNvPr id="0" name=""/>
        <dsp:cNvSpPr/>
      </dsp:nvSpPr>
      <dsp:spPr>
        <a:xfrm>
          <a:off x="2924" y="3152"/>
          <a:ext cx="8223751" cy="893731"/>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sl-SI" sz="6000" b="1" kern="1200" dirty="0" smtClean="0">
              <a:solidFill>
                <a:schemeClr val="accent6"/>
              </a:solidFill>
              <a:latin typeface="Arial Rounded MT Bold" pitchFamily="34" charset="0"/>
            </a:rPr>
            <a:t>timsko delo</a:t>
          </a:r>
          <a:endParaRPr lang="sl-SI" sz="6000" b="1" kern="1200" dirty="0">
            <a:solidFill>
              <a:schemeClr val="accent6"/>
            </a:solidFill>
            <a:latin typeface="Arial Rounded MT Bold" pitchFamily="34" charset="0"/>
          </a:endParaRPr>
        </a:p>
      </dsp:txBody>
      <dsp:txXfrm>
        <a:off x="29100" y="29328"/>
        <a:ext cx="8171399" cy="841379"/>
      </dsp:txXfrm>
    </dsp:sp>
    <dsp:sp modelId="{18CA6CF4-2602-47C4-93A0-E6528B1F3A38}">
      <dsp:nvSpPr>
        <dsp:cNvPr id="0" name=""/>
        <dsp:cNvSpPr/>
      </dsp:nvSpPr>
      <dsp:spPr>
        <a:xfrm>
          <a:off x="2152561" y="1018848"/>
          <a:ext cx="6074113" cy="162591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sl-SI" sz="4800" b="1" kern="1200" dirty="0" smtClean="0">
              <a:solidFill>
                <a:schemeClr val="bg1"/>
              </a:solidFill>
              <a:latin typeface="Arial Rounded MT Bold" pitchFamily="34" charset="0"/>
            </a:rPr>
            <a:t>sodelovalno poučevanje</a:t>
          </a:r>
          <a:endParaRPr lang="sl-SI" sz="4800" b="1" kern="1200" dirty="0">
            <a:solidFill>
              <a:schemeClr val="bg1"/>
            </a:solidFill>
            <a:latin typeface="Arial Rounded MT Bold" pitchFamily="34" charset="0"/>
          </a:endParaRPr>
        </a:p>
      </dsp:txBody>
      <dsp:txXfrm>
        <a:off x="2200182" y="1066469"/>
        <a:ext cx="5978871" cy="1530670"/>
      </dsp:txXfrm>
    </dsp:sp>
    <dsp:sp modelId="{457388AF-1415-477A-ACB0-C20B5C9696E7}">
      <dsp:nvSpPr>
        <dsp:cNvPr id="0" name=""/>
        <dsp:cNvSpPr/>
      </dsp:nvSpPr>
      <dsp:spPr>
        <a:xfrm>
          <a:off x="6243615" y="2766726"/>
          <a:ext cx="1983060" cy="1625912"/>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sl-SI" sz="3900" i="1" kern="1200" dirty="0" smtClean="0">
              <a:solidFill>
                <a:schemeClr val="accent6"/>
              </a:solidFill>
            </a:rPr>
            <a:t>drugo</a:t>
          </a:r>
          <a:endParaRPr lang="sl-SI" sz="3900" i="1" kern="1200" dirty="0">
            <a:solidFill>
              <a:schemeClr val="accent6"/>
            </a:solidFill>
          </a:endParaRPr>
        </a:p>
      </dsp:txBody>
      <dsp:txXfrm>
        <a:off x="6291236" y="2814347"/>
        <a:ext cx="1887818" cy="1530670"/>
      </dsp:txXfrm>
    </dsp:sp>
    <dsp:sp modelId="{A6C4E406-9FD8-4565-87F1-2E0EEFD6DFFD}">
      <dsp:nvSpPr>
        <dsp:cNvPr id="0" name=""/>
        <dsp:cNvSpPr/>
      </dsp:nvSpPr>
      <dsp:spPr>
        <a:xfrm>
          <a:off x="6243615" y="4514603"/>
          <a:ext cx="1983060" cy="1625912"/>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sl-SI" sz="3900" b="0" i="1" kern="1200" dirty="0" smtClean="0">
              <a:solidFill>
                <a:schemeClr val="accent6"/>
              </a:solidFill>
            </a:rPr>
            <a:t>drugo</a:t>
          </a:r>
          <a:endParaRPr lang="sl-SI" sz="3900" b="0" i="1" kern="1200" dirty="0">
            <a:solidFill>
              <a:schemeClr val="accent6"/>
            </a:solidFill>
          </a:endParaRPr>
        </a:p>
      </dsp:txBody>
      <dsp:txXfrm>
        <a:off x="6291236" y="4562224"/>
        <a:ext cx="1887818" cy="1530670"/>
      </dsp:txXfrm>
    </dsp:sp>
    <dsp:sp modelId="{1C0F997D-29D5-42D9-A1B7-81C5F9FF051F}">
      <dsp:nvSpPr>
        <dsp:cNvPr id="0" name=""/>
        <dsp:cNvSpPr/>
      </dsp:nvSpPr>
      <dsp:spPr>
        <a:xfrm>
          <a:off x="2152561" y="2766726"/>
          <a:ext cx="4007764" cy="162591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sl-SI" sz="3900" b="1" kern="1200" dirty="0" smtClean="0">
              <a:solidFill>
                <a:schemeClr val="bg1"/>
              </a:solidFill>
              <a:latin typeface="Arial Rounded MT Bold" pitchFamily="34" charset="0"/>
            </a:rPr>
            <a:t>TIMSKO POUČEVANJE</a:t>
          </a:r>
          <a:endParaRPr lang="sl-SI" sz="3900" b="1" kern="1200" dirty="0">
            <a:solidFill>
              <a:schemeClr val="bg1"/>
            </a:solidFill>
            <a:latin typeface="Arial Rounded MT Bold" pitchFamily="34" charset="0"/>
          </a:endParaRPr>
        </a:p>
      </dsp:txBody>
      <dsp:txXfrm>
        <a:off x="2200182" y="2814347"/>
        <a:ext cx="3912522" cy="1530670"/>
      </dsp:txXfrm>
    </dsp:sp>
    <dsp:sp modelId="{C6810FE9-1C8A-4B21-9514-5C8A9B1D1EC3}">
      <dsp:nvSpPr>
        <dsp:cNvPr id="0" name=""/>
        <dsp:cNvSpPr/>
      </dsp:nvSpPr>
      <dsp:spPr>
        <a:xfrm>
          <a:off x="4177266" y="4514603"/>
          <a:ext cx="1983060" cy="162591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sl-SI" sz="2200" b="1" kern="1200" dirty="0" smtClean="0">
              <a:solidFill>
                <a:schemeClr val="bg1"/>
              </a:solidFill>
              <a:latin typeface="Arial Rounded MT Bold" pitchFamily="34" charset="0"/>
            </a:rPr>
            <a:t>timsko</a:t>
          </a:r>
          <a:r>
            <a:rPr lang="sl-SI" sz="2200" b="1" kern="1200" dirty="0" smtClean="0">
              <a:solidFill>
                <a:srgbClr val="C00000"/>
              </a:solidFill>
              <a:latin typeface="Arial Rounded MT Bold" pitchFamily="34" charset="0"/>
            </a:rPr>
            <a:t> </a:t>
          </a:r>
          <a:r>
            <a:rPr lang="sl-SI" sz="2200" b="1" kern="1200" dirty="0" smtClean="0">
              <a:solidFill>
                <a:schemeClr val="bg1"/>
              </a:solidFill>
              <a:latin typeface="Arial Rounded MT Bold" pitchFamily="34" charset="0"/>
            </a:rPr>
            <a:t>poučevanje tipa A</a:t>
          </a:r>
        </a:p>
        <a:p>
          <a:pPr lvl="0" algn="ctr" defTabSz="977900">
            <a:lnSpc>
              <a:spcPct val="90000"/>
            </a:lnSpc>
            <a:spcBef>
              <a:spcPct val="0"/>
            </a:spcBef>
            <a:spcAft>
              <a:spcPct val="35000"/>
            </a:spcAft>
          </a:pPr>
          <a:r>
            <a:rPr lang="sl-SI" sz="2000" b="1" kern="1200" dirty="0" smtClean="0">
              <a:solidFill>
                <a:schemeClr val="bg1"/>
              </a:solidFill>
              <a:latin typeface="Arial Rounded MT Bold" pitchFamily="34" charset="0"/>
            </a:rPr>
            <a:t>(interaktivno</a:t>
          </a:r>
          <a:r>
            <a:rPr lang="sl-SI" sz="2000" b="1" kern="1200" dirty="0" smtClean="0">
              <a:solidFill>
                <a:srgbClr val="C00000"/>
              </a:solidFill>
              <a:latin typeface="Arial Rounded MT Bold" pitchFamily="34" charset="0"/>
            </a:rPr>
            <a:t>)</a:t>
          </a:r>
          <a:endParaRPr lang="sl-SI" sz="2000" b="1" kern="1200" dirty="0">
            <a:solidFill>
              <a:srgbClr val="C00000"/>
            </a:solidFill>
            <a:latin typeface="Arial Rounded MT Bold" pitchFamily="34" charset="0"/>
          </a:endParaRPr>
        </a:p>
      </dsp:txBody>
      <dsp:txXfrm>
        <a:off x="4224887" y="4562224"/>
        <a:ext cx="1887818" cy="1530670"/>
      </dsp:txXfrm>
    </dsp:sp>
    <dsp:sp modelId="{C81469AA-12F2-4529-AAED-ADEB20ABC640}">
      <dsp:nvSpPr>
        <dsp:cNvPr id="0" name=""/>
        <dsp:cNvSpPr/>
      </dsp:nvSpPr>
      <dsp:spPr>
        <a:xfrm>
          <a:off x="2152561" y="4514603"/>
          <a:ext cx="1983060" cy="162591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sl-SI" sz="2200" b="1" kern="1200" dirty="0" smtClean="0">
              <a:solidFill>
                <a:schemeClr val="bg1"/>
              </a:solidFill>
              <a:latin typeface="Arial Rounded MT Bold" pitchFamily="34" charset="0"/>
            </a:rPr>
            <a:t>timsko poučevanje tipa B</a:t>
          </a:r>
        </a:p>
        <a:p>
          <a:pPr lvl="0" algn="ctr" defTabSz="977900">
            <a:lnSpc>
              <a:spcPct val="90000"/>
            </a:lnSpc>
            <a:spcBef>
              <a:spcPct val="0"/>
            </a:spcBef>
            <a:spcAft>
              <a:spcPct val="35000"/>
            </a:spcAft>
          </a:pPr>
          <a:r>
            <a:rPr lang="sl-SI" sz="1900" b="1" kern="1200" dirty="0" smtClean="0">
              <a:solidFill>
                <a:schemeClr val="bg1"/>
              </a:solidFill>
              <a:latin typeface="Arial Rounded MT Bold" pitchFamily="34" charset="0"/>
            </a:rPr>
            <a:t>( …rotacijsko)</a:t>
          </a:r>
          <a:endParaRPr lang="sl-SI" sz="1900" b="1" kern="1200" dirty="0">
            <a:solidFill>
              <a:schemeClr val="bg1"/>
            </a:solidFill>
            <a:latin typeface="Arial Rounded MT Bold" pitchFamily="34" charset="0"/>
          </a:endParaRPr>
        </a:p>
      </dsp:txBody>
      <dsp:txXfrm>
        <a:off x="2200182" y="4562224"/>
        <a:ext cx="1887818" cy="1530670"/>
      </dsp:txXfrm>
    </dsp:sp>
    <dsp:sp modelId="{4C4E7334-7A19-4196-A6FC-E2AAD4D3317E}">
      <dsp:nvSpPr>
        <dsp:cNvPr id="0" name=""/>
        <dsp:cNvSpPr/>
      </dsp:nvSpPr>
      <dsp:spPr>
        <a:xfrm>
          <a:off x="2924" y="1018848"/>
          <a:ext cx="1983060" cy="1625912"/>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sl-SI" sz="4600" i="1" kern="1200" dirty="0" smtClean="0">
              <a:solidFill>
                <a:schemeClr val="accent6"/>
              </a:solidFill>
            </a:rPr>
            <a:t>drugo</a:t>
          </a:r>
          <a:endParaRPr lang="sl-SI" sz="4600" i="1" kern="1200" dirty="0">
            <a:solidFill>
              <a:schemeClr val="accent6"/>
            </a:solidFill>
          </a:endParaRPr>
        </a:p>
      </dsp:txBody>
      <dsp:txXfrm>
        <a:off x="50545" y="1066469"/>
        <a:ext cx="1887818" cy="1530670"/>
      </dsp:txXfrm>
    </dsp:sp>
    <dsp:sp modelId="{0D35DB9C-F4F9-4B44-BFE8-461DA7A8DBD0}">
      <dsp:nvSpPr>
        <dsp:cNvPr id="0" name=""/>
        <dsp:cNvSpPr/>
      </dsp:nvSpPr>
      <dsp:spPr>
        <a:xfrm>
          <a:off x="2924" y="2766726"/>
          <a:ext cx="1983060" cy="1625912"/>
        </a:xfrm>
        <a:prstGeom prst="roundRect">
          <a:avLst>
            <a:gd name="adj" fmla="val 10000"/>
          </a:avLst>
        </a:prstGeom>
        <a:solidFill>
          <a:schemeClr val="accent6">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sl-SI" sz="3900" i="1" kern="1200" dirty="0" smtClean="0">
              <a:solidFill>
                <a:schemeClr val="accent6"/>
              </a:solidFill>
            </a:rPr>
            <a:t>drugo</a:t>
          </a:r>
          <a:endParaRPr lang="sl-SI" sz="3900" i="1" kern="1200" dirty="0">
            <a:solidFill>
              <a:schemeClr val="accent6"/>
            </a:solidFill>
          </a:endParaRPr>
        </a:p>
      </dsp:txBody>
      <dsp:txXfrm>
        <a:off x="50545" y="2814347"/>
        <a:ext cx="1887818" cy="1530670"/>
      </dsp:txXfrm>
    </dsp:sp>
    <dsp:sp modelId="{BB9D963B-0CD5-4867-B280-F9CDB5C12D13}">
      <dsp:nvSpPr>
        <dsp:cNvPr id="0" name=""/>
        <dsp:cNvSpPr/>
      </dsp:nvSpPr>
      <dsp:spPr>
        <a:xfrm>
          <a:off x="2924" y="4514603"/>
          <a:ext cx="1983060" cy="1625912"/>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sl-SI" sz="3900" i="1" kern="1200" dirty="0" smtClean="0">
              <a:solidFill>
                <a:schemeClr val="accent6"/>
              </a:solidFill>
            </a:rPr>
            <a:t>drugo</a:t>
          </a:r>
          <a:endParaRPr lang="sl-SI" sz="3900" i="1" kern="1200" dirty="0">
            <a:solidFill>
              <a:schemeClr val="accent6"/>
            </a:solidFill>
          </a:endParaRPr>
        </a:p>
      </dsp:txBody>
      <dsp:txXfrm>
        <a:off x="50545" y="4562224"/>
        <a:ext cx="1887818" cy="1530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343E0-DD32-48EF-AC33-2E9E95AB929B}">
      <dsp:nvSpPr>
        <dsp:cNvPr id="0" name=""/>
        <dsp:cNvSpPr/>
      </dsp:nvSpPr>
      <dsp:spPr>
        <a:xfrm>
          <a:off x="2647463" y="56436"/>
          <a:ext cx="2934673" cy="293467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l-SI" sz="3000" b="1" kern="1200" dirty="0" smtClean="0">
              <a:latin typeface="Arial Rounded MT Bold" pitchFamily="34" charset="0"/>
            </a:rPr>
            <a:t>dijaki</a:t>
          </a:r>
          <a:endParaRPr lang="sl-SI" sz="3000" b="1" kern="1200" dirty="0">
            <a:latin typeface="Arial Rounded MT Bold" pitchFamily="34" charset="0"/>
          </a:endParaRPr>
        </a:p>
      </dsp:txBody>
      <dsp:txXfrm>
        <a:off x="2986079" y="451488"/>
        <a:ext cx="2257440" cy="931194"/>
      </dsp:txXfrm>
    </dsp:sp>
    <dsp:sp modelId="{6D476FF9-AB2E-46BA-B2B9-5139A49B0520}">
      <dsp:nvSpPr>
        <dsp:cNvPr id="0" name=""/>
        <dsp:cNvSpPr/>
      </dsp:nvSpPr>
      <dsp:spPr>
        <a:xfrm>
          <a:off x="3945491" y="1354464"/>
          <a:ext cx="2934673" cy="2934673"/>
        </a:xfrm>
        <a:prstGeom prst="ellipse">
          <a:avLst/>
        </a:prstGeom>
        <a:solidFill>
          <a:srgbClr val="00B050">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l-SI" sz="3000" b="1" kern="1200" dirty="0" smtClean="0">
              <a:latin typeface="Arial Rounded MT Bold" pitchFamily="34" charset="0"/>
            </a:rPr>
            <a:t>učno okolje</a:t>
          </a:r>
          <a:endParaRPr lang="sl-SI" sz="3000" b="1" kern="1200" dirty="0">
            <a:latin typeface="Arial Rounded MT Bold" pitchFamily="34" charset="0"/>
          </a:endParaRPr>
        </a:p>
      </dsp:txBody>
      <dsp:txXfrm>
        <a:off x="5525700" y="1693080"/>
        <a:ext cx="1128720" cy="2257440"/>
      </dsp:txXfrm>
    </dsp:sp>
    <dsp:sp modelId="{59FCDE14-D9C0-4105-BB4A-A30E5AE79F2B}">
      <dsp:nvSpPr>
        <dsp:cNvPr id="0" name=""/>
        <dsp:cNvSpPr/>
      </dsp:nvSpPr>
      <dsp:spPr>
        <a:xfrm>
          <a:off x="2647463" y="2652492"/>
          <a:ext cx="2934673" cy="2934673"/>
        </a:xfrm>
        <a:prstGeom prst="ellipse">
          <a:avLst/>
        </a:prstGeom>
        <a:solidFill>
          <a:srgbClr val="C00000">
            <a:alpha val="3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l-SI" sz="3000" b="1" kern="1200" dirty="0" smtClean="0">
              <a:latin typeface="Arial Rounded MT Bold" pitchFamily="34" charset="0"/>
            </a:rPr>
            <a:t>učitelji</a:t>
          </a:r>
          <a:endParaRPr lang="sl-SI" sz="3000" b="1" kern="1200" dirty="0">
            <a:latin typeface="Arial Rounded MT Bold" pitchFamily="34" charset="0"/>
          </a:endParaRPr>
        </a:p>
      </dsp:txBody>
      <dsp:txXfrm>
        <a:off x="2986079" y="4260919"/>
        <a:ext cx="2257440" cy="931194"/>
      </dsp:txXfrm>
    </dsp:sp>
    <dsp:sp modelId="{516B78AA-9597-4F03-AD49-B066972347F9}">
      <dsp:nvSpPr>
        <dsp:cNvPr id="0" name=""/>
        <dsp:cNvSpPr/>
      </dsp:nvSpPr>
      <dsp:spPr>
        <a:xfrm>
          <a:off x="1349435" y="1354464"/>
          <a:ext cx="2934673" cy="2934673"/>
        </a:xfrm>
        <a:prstGeom prst="ellipse">
          <a:avLst/>
        </a:prstGeom>
        <a:solidFill>
          <a:schemeClr val="accent6">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l-SI" sz="3000" b="1" kern="1200" dirty="0" smtClean="0">
              <a:latin typeface="Arial Rounded MT Bold" pitchFamily="34" charset="0"/>
            </a:rPr>
            <a:t>učni cilji</a:t>
          </a:r>
          <a:endParaRPr lang="sl-SI" sz="3000" b="1" kern="1200" dirty="0">
            <a:latin typeface="Arial Rounded MT Bold" pitchFamily="34" charset="0"/>
          </a:endParaRPr>
        </a:p>
      </dsp:txBody>
      <dsp:txXfrm>
        <a:off x="1575179" y="1693080"/>
        <a:ext cx="1128720" cy="2257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CE9E-C9DB-42F3-9245-4768216B430C}">
      <dsp:nvSpPr>
        <dsp:cNvPr id="0" name=""/>
        <dsp:cNvSpPr/>
      </dsp:nvSpPr>
      <dsp:spPr>
        <a:xfrm rot="10800000">
          <a:off x="0" y="0"/>
          <a:ext cx="8572560" cy="1547823"/>
        </a:xfrm>
        <a:prstGeom prst="trapezoid">
          <a:avLst>
            <a:gd name="adj" fmla="val 92308"/>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i="0" u="none" kern="1200" dirty="0" err="1" smtClean="0">
              <a:solidFill>
                <a:schemeClr val="bg1"/>
              </a:solidFill>
              <a:latin typeface="Arial Rounded MT Bold" pitchFamily="34" charset="0"/>
            </a:rPr>
            <a:t>Kolaborativno</a:t>
          </a:r>
          <a:endParaRPr lang="sl-SI" sz="4000" kern="1200" dirty="0" smtClean="0">
            <a:solidFill>
              <a:schemeClr val="bg1"/>
            </a:solidFill>
            <a:latin typeface="Arial Rounded MT Bold" pitchFamily="34" charset="0"/>
          </a:endParaRPr>
        </a:p>
        <a:p>
          <a:pPr lvl="0" algn="ctr" defTabSz="1955800">
            <a:lnSpc>
              <a:spcPct val="90000"/>
            </a:lnSpc>
            <a:spcBef>
              <a:spcPct val="0"/>
            </a:spcBef>
            <a:spcAft>
              <a:spcPct val="35000"/>
            </a:spcAft>
          </a:pPr>
          <a:r>
            <a:rPr lang="sl-SI" sz="4000" b="1" i="0" u="none" kern="1200" dirty="0" smtClean="0">
              <a:solidFill>
                <a:schemeClr val="bg1"/>
              </a:solidFill>
              <a:latin typeface="Arial Rounded MT Bold" pitchFamily="34" charset="0"/>
            </a:rPr>
            <a:t>T</a:t>
          </a:r>
          <a:r>
            <a:rPr lang="en-US" sz="4000" b="1" i="0" u="none" kern="1200" dirty="0" err="1" smtClean="0">
              <a:solidFill>
                <a:schemeClr val="bg1"/>
              </a:solidFill>
              <a:latin typeface="Arial Rounded MT Bold" pitchFamily="34" charset="0"/>
            </a:rPr>
            <a:t>radicionalno</a:t>
          </a:r>
          <a:r>
            <a:rPr lang="en-US" sz="4000" b="1" i="0" u="none" kern="1200" dirty="0" smtClean="0">
              <a:solidFill>
                <a:schemeClr val="bg1"/>
              </a:solidFill>
              <a:latin typeface="Arial Rounded MT Bold" pitchFamily="34" charset="0"/>
            </a:rPr>
            <a:t> </a:t>
          </a:r>
          <a:endParaRPr lang="sl-SI" sz="4000" kern="1200" dirty="0" smtClean="0">
            <a:solidFill>
              <a:schemeClr val="bg1"/>
            </a:solidFill>
            <a:latin typeface="Arial Rounded MT Bold" pitchFamily="34" charset="0"/>
          </a:endParaRPr>
        </a:p>
      </dsp:txBody>
      <dsp:txXfrm rot="-10800000">
        <a:off x="1500197" y="0"/>
        <a:ext cx="5572164" cy="1547823"/>
      </dsp:txXfrm>
    </dsp:sp>
    <dsp:sp modelId="{F7CEF4A2-932C-47D4-B750-6C7C78CCD5EB}">
      <dsp:nvSpPr>
        <dsp:cNvPr id="0" name=""/>
        <dsp:cNvSpPr/>
      </dsp:nvSpPr>
      <dsp:spPr>
        <a:xfrm rot="10800000">
          <a:off x="1428760" y="1547823"/>
          <a:ext cx="5715039" cy="1547823"/>
        </a:xfrm>
        <a:prstGeom prst="trapezoid">
          <a:avLst>
            <a:gd name="adj" fmla="val 92308"/>
          </a:avLst>
        </a:prstGeom>
        <a:solidFill>
          <a:srgbClr val="FFCC00"/>
        </a:solidFill>
        <a:ln w="38100" cap="flat" cmpd="sng" algn="ctr">
          <a:solidFill>
            <a:srgbClr val="FF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l-SI" sz="3200" b="1" i="0" u="none" kern="1200" dirty="0" smtClean="0">
            <a:solidFill>
              <a:srgbClr val="824D00"/>
            </a:solidFill>
            <a:latin typeface="Arial Rounded MT Bold"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3200" b="1" i="0" u="none" kern="1200" dirty="0" err="1" smtClean="0">
              <a:solidFill>
                <a:srgbClr val="824D00"/>
              </a:solidFill>
              <a:latin typeface="Arial Rounded MT Bold" pitchFamily="34" charset="0"/>
            </a:rPr>
            <a:t>Komplementarno</a:t>
          </a:r>
          <a:endParaRPr lang="sl-SI" sz="3200" b="1" i="0" u="none" kern="1200" dirty="0" smtClean="0">
            <a:solidFill>
              <a:srgbClr val="824D00"/>
            </a:solidFill>
            <a:latin typeface="Arial Rounded MT Bold"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l-SI" sz="3200" b="1" i="0" u="none" kern="1200" dirty="0" err="1" smtClean="0">
              <a:solidFill>
                <a:srgbClr val="824D00"/>
              </a:solidFill>
              <a:latin typeface="Arial Rounded MT Bold" pitchFamily="34" charset="0"/>
            </a:rPr>
            <a:t>Alternacijsko</a:t>
          </a:r>
          <a:endParaRPr lang="sl-SI" sz="3200" b="1" i="0" u="none" kern="1200" dirty="0" smtClean="0">
            <a:solidFill>
              <a:srgbClr val="824D00"/>
            </a:solidFill>
            <a:latin typeface="Arial Rounded MT Bold"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l-SI" sz="3200" b="1" i="0" u="none" kern="1200" dirty="0" smtClean="0">
              <a:solidFill>
                <a:srgbClr val="824D00"/>
              </a:solidFill>
              <a:latin typeface="Arial Rounded MT Bold" pitchFamily="34" charset="0"/>
            </a:rPr>
            <a:t>S</a:t>
          </a:r>
          <a:r>
            <a:rPr lang="en-US" sz="3200" b="1" i="0" u="none" kern="1200" dirty="0" err="1" smtClean="0">
              <a:solidFill>
                <a:srgbClr val="824D00"/>
              </a:solidFill>
              <a:latin typeface="Arial Rounded MT Bold" pitchFamily="34" charset="0"/>
            </a:rPr>
            <a:t>uportivno</a:t>
          </a:r>
          <a:endParaRPr lang="sl-SI" sz="3200" b="1" i="0" u="none" kern="1200" dirty="0" smtClean="0">
            <a:solidFill>
              <a:srgbClr val="824D00"/>
            </a:solidFill>
            <a:latin typeface="Arial Rounded MT Bold"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sl-SI" sz="3200" b="1" i="0" u="none" kern="1200" dirty="0" smtClean="0">
            <a:solidFill>
              <a:srgbClr val="824D00"/>
            </a:solidFill>
            <a:latin typeface="Arial Rounded MT Bold" pitchFamily="34" charset="0"/>
          </a:endParaRPr>
        </a:p>
      </dsp:txBody>
      <dsp:txXfrm rot="-10800000">
        <a:off x="2428891" y="1547823"/>
        <a:ext cx="3714776" cy="1547823"/>
      </dsp:txXfrm>
    </dsp:sp>
    <dsp:sp modelId="{A3A8E7DA-A867-43FF-A973-34E79D36FEDF}">
      <dsp:nvSpPr>
        <dsp:cNvPr id="0" name=""/>
        <dsp:cNvSpPr/>
      </dsp:nvSpPr>
      <dsp:spPr>
        <a:xfrm rot="10800000">
          <a:off x="2857520" y="3095646"/>
          <a:ext cx="2857519" cy="1547823"/>
        </a:xfrm>
        <a:prstGeom prst="trapezoid">
          <a:avLst>
            <a:gd name="adj" fmla="val 92308"/>
          </a:avLst>
        </a:prstGeom>
        <a:solidFill>
          <a:schemeClr val="accent6">
            <a:lumMod val="20000"/>
            <a:lumOff val="80000"/>
          </a:schemeClr>
        </a:solidFill>
        <a:ln w="381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i="0" u="none" kern="1200" dirty="0" err="1" smtClean="0">
              <a:solidFill>
                <a:schemeClr val="accent6"/>
              </a:solidFill>
              <a:latin typeface="Arial Rounded MT Bold" pitchFamily="34" charset="0"/>
            </a:rPr>
            <a:t>Paralelno</a:t>
          </a:r>
          <a:endParaRPr lang="sl-SI" sz="2800" b="1" i="0" u="none" kern="1200" dirty="0" smtClean="0">
            <a:solidFill>
              <a:schemeClr val="accent6"/>
            </a:solidFill>
            <a:latin typeface="Arial Rounded MT Bold" pitchFamily="34" charset="0"/>
          </a:endParaRPr>
        </a:p>
        <a:p>
          <a:pPr lvl="0" algn="ctr" defTabSz="1244600" rtl="0">
            <a:lnSpc>
              <a:spcPct val="90000"/>
            </a:lnSpc>
            <a:spcBef>
              <a:spcPct val="0"/>
            </a:spcBef>
            <a:spcAft>
              <a:spcPct val="35000"/>
            </a:spcAft>
          </a:pPr>
          <a:r>
            <a:rPr lang="en-US" sz="2800" b="1" i="0" u="none" kern="1200" dirty="0" err="1" smtClean="0">
              <a:solidFill>
                <a:schemeClr val="accent6"/>
              </a:solidFill>
              <a:latin typeface="Arial Rounded MT Bold" pitchFamily="34" charset="0"/>
            </a:rPr>
            <a:t>Diferencirano</a:t>
          </a:r>
          <a:r>
            <a:rPr lang="en-US" sz="2800" b="0" i="0" u="none" kern="1200" dirty="0" smtClean="0">
              <a:solidFill>
                <a:schemeClr val="accent6"/>
              </a:solidFill>
              <a:latin typeface="Arial Rounded MT Bold" pitchFamily="34" charset="0"/>
            </a:rPr>
            <a:t> </a:t>
          </a:r>
          <a:endParaRPr lang="sl-SI" sz="2800" kern="1200" dirty="0">
            <a:solidFill>
              <a:schemeClr val="accent6"/>
            </a:solidFill>
            <a:latin typeface="Arial Rounded MT Bold" pitchFamily="34" charset="0"/>
          </a:endParaRPr>
        </a:p>
      </dsp:txBody>
      <dsp:txXfrm rot="-10800000">
        <a:off x="2857520" y="3095646"/>
        <a:ext cx="2857519" cy="154782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53969" cy="497683"/>
          </a:xfrm>
          <a:prstGeom prst="rect">
            <a:avLst/>
          </a:prstGeom>
        </p:spPr>
        <p:txBody>
          <a:bodyPr vert="horz" lIns="91605" tIns="45802" rIns="91605" bIns="45802" rtlCol="0"/>
          <a:lstStyle>
            <a:lvl1pPr algn="l">
              <a:defRPr sz="1200">
                <a:latin typeface="Arial" charset="0"/>
                <a:cs typeface="+mn-cs"/>
              </a:defRPr>
            </a:lvl1pPr>
          </a:lstStyle>
          <a:p>
            <a:pPr>
              <a:defRPr/>
            </a:pPr>
            <a:endParaRPr lang="sl-SI"/>
          </a:p>
        </p:txBody>
      </p:sp>
      <p:sp>
        <p:nvSpPr>
          <p:cNvPr id="3" name="Ograda datuma 2"/>
          <p:cNvSpPr>
            <a:spLocks noGrp="1"/>
          </p:cNvSpPr>
          <p:nvPr>
            <p:ph type="dt" sz="quarter" idx="1"/>
          </p:nvPr>
        </p:nvSpPr>
        <p:spPr>
          <a:xfrm>
            <a:off x="3859578" y="0"/>
            <a:ext cx="2953969" cy="497683"/>
          </a:xfrm>
          <a:prstGeom prst="rect">
            <a:avLst/>
          </a:prstGeom>
        </p:spPr>
        <p:txBody>
          <a:bodyPr vert="horz" lIns="91605" tIns="45802" rIns="91605" bIns="45802" rtlCol="0"/>
          <a:lstStyle>
            <a:lvl1pPr algn="r">
              <a:defRPr sz="1200">
                <a:latin typeface="Arial" charset="0"/>
                <a:cs typeface="+mn-cs"/>
              </a:defRPr>
            </a:lvl1pPr>
          </a:lstStyle>
          <a:p>
            <a:pPr>
              <a:defRPr/>
            </a:pPr>
            <a:fld id="{6A8575BF-FEB9-44DB-872C-4733892707A2}" type="datetimeFigureOut">
              <a:rPr lang="sl-SI"/>
              <a:pPr>
                <a:defRPr/>
              </a:pPr>
              <a:t>17.3.2011</a:t>
            </a:fld>
            <a:endParaRPr lang="sl-SI"/>
          </a:p>
        </p:txBody>
      </p:sp>
      <p:sp>
        <p:nvSpPr>
          <p:cNvPr id="4" name="Ograda noge 3"/>
          <p:cNvSpPr>
            <a:spLocks noGrp="1"/>
          </p:cNvSpPr>
          <p:nvPr>
            <p:ph type="ftr" sz="quarter" idx="2"/>
          </p:nvPr>
        </p:nvSpPr>
        <p:spPr>
          <a:xfrm>
            <a:off x="0" y="9443241"/>
            <a:ext cx="2953969" cy="497682"/>
          </a:xfrm>
          <a:prstGeom prst="rect">
            <a:avLst/>
          </a:prstGeom>
        </p:spPr>
        <p:txBody>
          <a:bodyPr vert="horz" lIns="91605" tIns="45802" rIns="91605" bIns="45802" rtlCol="0" anchor="b"/>
          <a:lstStyle>
            <a:lvl1pPr algn="l">
              <a:defRPr sz="1200">
                <a:latin typeface="Arial" charset="0"/>
                <a:cs typeface="+mn-cs"/>
              </a:defRPr>
            </a:lvl1pPr>
          </a:lstStyle>
          <a:p>
            <a:pPr>
              <a:defRPr/>
            </a:pPr>
            <a:endParaRPr lang="sl-SI"/>
          </a:p>
        </p:txBody>
      </p:sp>
      <p:sp>
        <p:nvSpPr>
          <p:cNvPr id="5" name="Ograda številke diapozitiva 4"/>
          <p:cNvSpPr>
            <a:spLocks noGrp="1"/>
          </p:cNvSpPr>
          <p:nvPr>
            <p:ph type="sldNum" sz="quarter" idx="3"/>
          </p:nvPr>
        </p:nvSpPr>
        <p:spPr>
          <a:xfrm>
            <a:off x="3859578" y="9443241"/>
            <a:ext cx="2953969" cy="497682"/>
          </a:xfrm>
          <a:prstGeom prst="rect">
            <a:avLst/>
          </a:prstGeom>
        </p:spPr>
        <p:txBody>
          <a:bodyPr vert="horz" lIns="91605" tIns="45802" rIns="91605" bIns="45802" rtlCol="0" anchor="b"/>
          <a:lstStyle>
            <a:lvl1pPr algn="r">
              <a:defRPr sz="1200">
                <a:latin typeface="Arial" charset="0"/>
                <a:cs typeface="+mn-cs"/>
              </a:defRPr>
            </a:lvl1pPr>
          </a:lstStyle>
          <a:p>
            <a:pPr>
              <a:defRPr/>
            </a:pPr>
            <a:fld id="{4D8DACC7-6BB4-446C-8376-84887FBC4E59}" type="slidenum">
              <a:rPr lang="sl-SI"/>
              <a:pPr>
                <a:defRPr/>
              </a:pPr>
              <a:t>‹#›</a:t>
            </a:fld>
            <a:endParaRPr lang="sl-SI"/>
          </a:p>
        </p:txBody>
      </p:sp>
    </p:spTree>
    <p:extLst>
      <p:ext uri="{BB962C8B-B14F-4D97-AF65-F5344CB8AC3E}">
        <p14:creationId xmlns:p14="http://schemas.microsoft.com/office/powerpoint/2010/main" val="2761455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3969" cy="497683"/>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lvl1pPr>
              <a:defRPr sz="1200">
                <a:latin typeface="Arial" charset="0"/>
                <a:cs typeface="+mn-cs"/>
              </a:defRPr>
            </a:lvl1pPr>
          </a:lstStyle>
          <a:p>
            <a:pPr>
              <a:defRPr/>
            </a:pPr>
            <a:endParaRPr lang="sl-SI"/>
          </a:p>
        </p:txBody>
      </p:sp>
      <p:sp>
        <p:nvSpPr>
          <p:cNvPr id="4099" name="Rectangle 3"/>
          <p:cNvSpPr>
            <a:spLocks noGrp="1" noChangeArrowheads="1"/>
          </p:cNvSpPr>
          <p:nvPr>
            <p:ph type="dt" idx="1"/>
          </p:nvPr>
        </p:nvSpPr>
        <p:spPr bwMode="auto">
          <a:xfrm>
            <a:off x="3859578" y="0"/>
            <a:ext cx="2953969" cy="497683"/>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lvl1pPr algn="r">
              <a:defRPr sz="1200">
                <a:latin typeface="Arial" charset="0"/>
                <a:cs typeface="+mn-cs"/>
              </a:defRPr>
            </a:lvl1pPr>
          </a:lstStyle>
          <a:p>
            <a:pPr>
              <a:defRPr/>
            </a:pPr>
            <a:endParaRPr lang="sl-SI"/>
          </a:p>
        </p:txBody>
      </p:sp>
      <p:sp>
        <p:nvSpPr>
          <p:cNvPr id="41988" name="Rectangle 4"/>
          <p:cNvSpPr>
            <a:spLocks noGrp="1" noRot="1" noChangeAspect="1" noChangeArrowheads="1" noTextEdit="1"/>
          </p:cNvSpPr>
          <p:nvPr>
            <p:ph type="sldImg" idx="2"/>
          </p:nvPr>
        </p:nvSpPr>
        <p:spPr bwMode="auto">
          <a:xfrm>
            <a:off x="920750" y="746125"/>
            <a:ext cx="4973638"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1196" y="4722416"/>
            <a:ext cx="5452747" cy="4474369"/>
          </a:xfrm>
          <a:prstGeom prst="rect">
            <a:avLst/>
          </a:prstGeom>
          <a:noFill/>
          <a:ln w="9525">
            <a:noFill/>
            <a:miter lim="800000"/>
            <a:headEnd/>
            <a:tailEnd/>
          </a:ln>
          <a:effectLst/>
        </p:spPr>
        <p:txBody>
          <a:bodyPr vert="horz" wrap="square" lIns="91605" tIns="45802" rIns="91605" bIns="45802" numCol="1" anchor="t" anchorCtr="0" compatLnSpc="1">
            <a:prstTxWarp prst="textNoShape">
              <a:avLst/>
            </a:prstTxWarp>
          </a:bodyPr>
          <a:lstStyle/>
          <a:p>
            <a:pPr lvl="0"/>
            <a:r>
              <a:rPr lang="sl-SI" noProof="0" smtClean="0"/>
              <a:t>Click to edit Master text styles</a:t>
            </a:r>
          </a:p>
          <a:p>
            <a:pPr lvl="1"/>
            <a:r>
              <a:rPr lang="sl-SI" noProof="0" smtClean="0"/>
              <a:t>Second level</a:t>
            </a:r>
          </a:p>
          <a:p>
            <a:pPr lvl="2"/>
            <a:r>
              <a:rPr lang="sl-SI" noProof="0" smtClean="0"/>
              <a:t>Third level</a:t>
            </a:r>
          </a:p>
          <a:p>
            <a:pPr lvl="3"/>
            <a:r>
              <a:rPr lang="sl-SI" noProof="0" smtClean="0"/>
              <a:t>Fourth level</a:t>
            </a:r>
          </a:p>
          <a:p>
            <a:pPr lvl="4"/>
            <a:r>
              <a:rPr lang="sl-SI" noProof="0" smtClean="0"/>
              <a:t>Fifth level</a:t>
            </a:r>
          </a:p>
        </p:txBody>
      </p:sp>
      <p:sp>
        <p:nvSpPr>
          <p:cNvPr id="4102" name="Rectangle 6"/>
          <p:cNvSpPr>
            <a:spLocks noGrp="1" noChangeArrowheads="1"/>
          </p:cNvSpPr>
          <p:nvPr>
            <p:ph type="ftr" sz="quarter" idx="4"/>
          </p:nvPr>
        </p:nvSpPr>
        <p:spPr bwMode="auto">
          <a:xfrm>
            <a:off x="0" y="9443241"/>
            <a:ext cx="2953969" cy="497682"/>
          </a:xfrm>
          <a:prstGeom prst="rect">
            <a:avLst/>
          </a:prstGeom>
          <a:noFill/>
          <a:ln w="9525">
            <a:noFill/>
            <a:miter lim="800000"/>
            <a:headEnd/>
            <a:tailEnd/>
          </a:ln>
          <a:effectLst/>
        </p:spPr>
        <p:txBody>
          <a:bodyPr vert="horz" wrap="square" lIns="91605" tIns="45802" rIns="91605" bIns="45802" numCol="1" anchor="b" anchorCtr="0" compatLnSpc="1">
            <a:prstTxWarp prst="textNoShape">
              <a:avLst/>
            </a:prstTxWarp>
          </a:bodyPr>
          <a:lstStyle>
            <a:lvl1pPr>
              <a:defRPr sz="1200">
                <a:latin typeface="Arial" charset="0"/>
                <a:cs typeface="+mn-cs"/>
              </a:defRPr>
            </a:lvl1pPr>
          </a:lstStyle>
          <a:p>
            <a:pPr>
              <a:defRPr/>
            </a:pPr>
            <a:endParaRPr lang="sl-SI"/>
          </a:p>
        </p:txBody>
      </p:sp>
      <p:sp>
        <p:nvSpPr>
          <p:cNvPr id="4103" name="Rectangle 7"/>
          <p:cNvSpPr>
            <a:spLocks noGrp="1" noChangeArrowheads="1"/>
          </p:cNvSpPr>
          <p:nvPr>
            <p:ph type="sldNum" sz="quarter" idx="5"/>
          </p:nvPr>
        </p:nvSpPr>
        <p:spPr bwMode="auto">
          <a:xfrm>
            <a:off x="3859578" y="9443241"/>
            <a:ext cx="2953969" cy="497682"/>
          </a:xfrm>
          <a:prstGeom prst="rect">
            <a:avLst/>
          </a:prstGeom>
          <a:noFill/>
          <a:ln w="9525">
            <a:noFill/>
            <a:miter lim="800000"/>
            <a:headEnd/>
            <a:tailEnd/>
          </a:ln>
          <a:effectLst/>
        </p:spPr>
        <p:txBody>
          <a:bodyPr vert="horz" wrap="square" lIns="91605" tIns="45802" rIns="91605" bIns="45802" numCol="1" anchor="b" anchorCtr="0" compatLnSpc="1">
            <a:prstTxWarp prst="textNoShape">
              <a:avLst/>
            </a:prstTxWarp>
          </a:bodyPr>
          <a:lstStyle>
            <a:lvl1pPr algn="r">
              <a:defRPr sz="1200">
                <a:latin typeface="Arial" charset="0"/>
                <a:cs typeface="+mn-cs"/>
              </a:defRPr>
            </a:lvl1pPr>
          </a:lstStyle>
          <a:p>
            <a:pPr>
              <a:defRPr/>
            </a:pPr>
            <a:fld id="{E3E6A9C2-0D95-4B0D-88C9-AE173AE653D6}" type="slidenum">
              <a:rPr lang="sl-SI"/>
              <a:pPr>
                <a:defRPr/>
              </a:pPr>
              <a:t>‹#›</a:t>
            </a:fld>
            <a:endParaRPr lang="sl-SI"/>
          </a:p>
        </p:txBody>
      </p:sp>
    </p:spTree>
    <p:extLst>
      <p:ext uri="{BB962C8B-B14F-4D97-AF65-F5344CB8AC3E}">
        <p14:creationId xmlns:p14="http://schemas.microsoft.com/office/powerpoint/2010/main" val="3034881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grada stranske slike 1"/>
          <p:cNvSpPr>
            <a:spLocks noGrp="1" noRot="1" noChangeAspect="1" noTextEdit="1"/>
          </p:cNvSpPr>
          <p:nvPr>
            <p:ph type="sldImg"/>
          </p:nvPr>
        </p:nvSpPr>
        <p:spPr>
          <a:ln/>
        </p:spPr>
      </p:sp>
      <p:sp>
        <p:nvSpPr>
          <p:cNvPr id="120835"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smtClean="0">
              <a:latin typeface="Arial" pitchFamily="34" charset="0"/>
            </a:endParaRPr>
          </a:p>
        </p:txBody>
      </p:sp>
      <p:sp>
        <p:nvSpPr>
          <p:cNvPr id="120836"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362" indent="-286293" eaLnBrk="0" hangingPunct="0">
              <a:defRPr>
                <a:solidFill>
                  <a:schemeClr val="tx1"/>
                </a:solidFill>
                <a:latin typeface="Arial" pitchFamily="34" charset="0"/>
              </a:defRPr>
            </a:lvl2pPr>
            <a:lvl3pPr marL="1145172" indent="-229034" eaLnBrk="0" hangingPunct="0">
              <a:defRPr>
                <a:solidFill>
                  <a:schemeClr val="tx1"/>
                </a:solidFill>
                <a:latin typeface="Arial" pitchFamily="34" charset="0"/>
              </a:defRPr>
            </a:lvl3pPr>
            <a:lvl4pPr marL="1603240" indent="-229034" eaLnBrk="0" hangingPunct="0">
              <a:defRPr>
                <a:solidFill>
                  <a:schemeClr val="tx1"/>
                </a:solidFill>
                <a:latin typeface="Arial" pitchFamily="34" charset="0"/>
              </a:defRPr>
            </a:lvl4pPr>
            <a:lvl5pPr marL="2061309" indent="-229034" eaLnBrk="0" hangingPunct="0">
              <a:defRPr>
                <a:solidFill>
                  <a:schemeClr val="tx1"/>
                </a:solidFill>
                <a:latin typeface="Arial" pitchFamily="34" charset="0"/>
              </a:defRPr>
            </a:lvl5pPr>
            <a:lvl6pPr marL="2519378" indent="-229034" eaLnBrk="0" fontAlgn="base" hangingPunct="0">
              <a:spcBef>
                <a:spcPct val="0"/>
              </a:spcBef>
              <a:spcAft>
                <a:spcPct val="0"/>
              </a:spcAft>
              <a:defRPr>
                <a:solidFill>
                  <a:schemeClr val="tx1"/>
                </a:solidFill>
                <a:latin typeface="Arial" pitchFamily="34" charset="0"/>
              </a:defRPr>
            </a:lvl6pPr>
            <a:lvl7pPr marL="2977446" indent="-229034" eaLnBrk="0" fontAlgn="base" hangingPunct="0">
              <a:spcBef>
                <a:spcPct val="0"/>
              </a:spcBef>
              <a:spcAft>
                <a:spcPct val="0"/>
              </a:spcAft>
              <a:defRPr>
                <a:solidFill>
                  <a:schemeClr val="tx1"/>
                </a:solidFill>
                <a:latin typeface="Arial" pitchFamily="34" charset="0"/>
              </a:defRPr>
            </a:lvl7pPr>
            <a:lvl8pPr marL="3435515" indent="-229034" eaLnBrk="0" fontAlgn="base" hangingPunct="0">
              <a:spcBef>
                <a:spcPct val="0"/>
              </a:spcBef>
              <a:spcAft>
                <a:spcPct val="0"/>
              </a:spcAft>
              <a:defRPr>
                <a:solidFill>
                  <a:schemeClr val="tx1"/>
                </a:solidFill>
                <a:latin typeface="Arial" pitchFamily="34" charset="0"/>
              </a:defRPr>
            </a:lvl8pPr>
            <a:lvl9pPr marL="3893584" indent="-229034" eaLnBrk="0" fontAlgn="base" hangingPunct="0">
              <a:spcBef>
                <a:spcPct val="0"/>
              </a:spcBef>
              <a:spcAft>
                <a:spcPct val="0"/>
              </a:spcAft>
              <a:defRPr>
                <a:solidFill>
                  <a:schemeClr val="tx1"/>
                </a:solidFill>
                <a:latin typeface="Arial" pitchFamily="34" charset="0"/>
              </a:defRPr>
            </a:lvl9pPr>
          </a:lstStyle>
          <a:p>
            <a:pPr eaLnBrk="1" hangingPunct="1"/>
            <a:fld id="{DEA80E06-2AEB-427C-99FD-6B7C4E2FF20F}" type="slidenum">
              <a:rPr lang="sl-SI" smtClean="0"/>
              <a:pPr eaLnBrk="1" hangingPunct="1"/>
              <a:t>10</a:t>
            </a:fld>
            <a:endParaRPr lang="sl-S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grada stranske slike 1"/>
          <p:cNvSpPr>
            <a:spLocks noGrp="1" noRot="1" noChangeAspect="1" noTextEdit="1"/>
          </p:cNvSpPr>
          <p:nvPr>
            <p:ph type="sldImg"/>
          </p:nvPr>
        </p:nvSpPr>
        <p:spPr>
          <a:ln/>
        </p:spPr>
      </p:sp>
      <p:sp>
        <p:nvSpPr>
          <p:cNvPr id="115715"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smtClean="0">
              <a:latin typeface="Arial" pitchFamily="34" charset="0"/>
            </a:endParaRPr>
          </a:p>
        </p:txBody>
      </p:sp>
      <p:sp>
        <p:nvSpPr>
          <p:cNvPr id="115716"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362" indent="-286293" eaLnBrk="0" hangingPunct="0">
              <a:defRPr>
                <a:solidFill>
                  <a:schemeClr val="tx1"/>
                </a:solidFill>
                <a:latin typeface="Arial" pitchFamily="34" charset="0"/>
              </a:defRPr>
            </a:lvl2pPr>
            <a:lvl3pPr marL="1145172" indent="-229034" eaLnBrk="0" hangingPunct="0">
              <a:defRPr>
                <a:solidFill>
                  <a:schemeClr val="tx1"/>
                </a:solidFill>
                <a:latin typeface="Arial" pitchFamily="34" charset="0"/>
              </a:defRPr>
            </a:lvl3pPr>
            <a:lvl4pPr marL="1603240" indent="-229034" eaLnBrk="0" hangingPunct="0">
              <a:defRPr>
                <a:solidFill>
                  <a:schemeClr val="tx1"/>
                </a:solidFill>
                <a:latin typeface="Arial" pitchFamily="34" charset="0"/>
              </a:defRPr>
            </a:lvl4pPr>
            <a:lvl5pPr marL="2061309" indent="-229034" eaLnBrk="0" hangingPunct="0">
              <a:defRPr>
                <a:solidFill>
                  <a:schemeClr val="tx1"/>
                </a:solidFill>
                <a:latin typeface="Arial" pitchFamily="34" charset="0"/>
              </a:defRPr>
            </a:lvl5pPr>
            <a:lvl6pPr marL="2519378" indent="-229034" eaLnBrk="0" fontAlgn="base" hangingPunct="0">
              <a:spcBef>
                <a:spcPct val="0"/>
              </a:spcBef>
              <a:spcAft>
                <a:spcPct val="0"/>
              </a:spcAft>
              <a:defRPr>
                <a:solidFill>
                  <a:schemeClr val="tx1"/>
                </a:solidFill>
                <a:latin typeface="Arial" pitchFamily="34" charset="0"/>
              </a:defRPr>
            </a:lvl6pPr>
            <a:lvl7pPr marL="2977446" indent="-229034" eaLnBrk="0" fontAlgn="base" hangingPunct="0">
              <a:spcBef>
                <a:spcPct val="0"/>
              </a:spcBef>
              <a:spcAft>
                <a:spcPct val="0"/>
              </a:spcAft>
              <a:defRPr>
                <a:solidFill>
                  <a:schemeClr val="tx1"/>
                </a:solidFill>
                <a:latin typeface="Arial" pitchFamily="34" charset="0"/>
              </a:defRPr>
            </a:lvl7pPr>
            <a:lvl8pPr marL="3435515" indent="-229034" eaLnBrk="0" fontAlgn="base" hangingPunct="0">
              <a:spcBef>
                <a:spcPct val="0"/>
              </a:spcBef>
              <a:spcAft>
                <a:spcPct val="0"/>
              </a:spcAft>
              <a:defRPr>
                <a:solidFill>
                  <a:schemeClr val="tx1"/>
                </a:solidFill>
                <a:latin typeface="Arial" pitchFamily="34" charset="0"/>
              </a:defRPr>
            </a:lvl8pPr>
            <a:lvl9pPr marL="3893584" indent="-229034" eaLnBrk="0" fontAlgn="base" hangingPunct="0">
              <a:spcBef>
                <a:spcPct val="0"/>
              </a:spcBef>
              <a:spcAft>
                <a:spcPct val="0"/>
              </a:spcAft>
              <a:defRPr>
                <a:solidFill>
                  <a:schemeClr val="tx1"/>
                </a:solidFill>
                <a:latin typeface="Arial" pitchFamily="34" charset="0"/>
              </a:defRPr>
            </a:lvl9pPr>
          </a:lstStyle>
          <a:p>
            <a:pPr eaLnBrk="1" hangingPunct="1"/>
            <a:fld id="{5BAE6FAF-94A4-49FF-B148-361879E1DFD7}" type="slidenum">
              <a:rPr lang="sl-SI" smtClean="0"/>
              <a:pPr eaLnBrk="1" hangingPunct="1"/>
              <a:t>11</a:t>
            </a:fld>
            <a:endParaRPr lang="sl-S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362" indent="-286293" eaLnBrk="0" hangingPunct="0">
              <a:defRPr>
                <a:solidFill>
                  <a:schemeClr val="tx1"/>
                </a:solidFill>
                <a:latin typeface="Arial" pitchFamily="34" charset="0"/>
              </a:defRPr>
            </a:lvl2pPr>
            <a:lvl3pPr marL="1145172" indent="-229034" eaLnBrk="0" hangingPunct="0">
              <a:defRPr>
                <a:solidFill>
                  <a:schemeClr val="tx1"/>
                </a:solidFill>
                <a:latin typeface="Arial" pitchFamily="34" charset="0"/>
              </a:defRPr>
            </a:lvl3pPr>
            <a:lvl4pPr marL="1603240" indent="-229034" eaLnBrk="0" hangingPunct="0">
              <a:defRPr>
                <a:solidFill>
                  <a:schemeClr val="tx1"/>
                </a:solidFill>
                <a:latin typeface="Arial" pitchFamily="34" charset="0"/>
              </a:defRPr>
            </a:lvl4pPr>
            <a:lvl5pPr marL="2061309" indent="-229034" eaLnBrk="0" hangingPunct="0">
              <a:defRPr>
                <a:solidFill>
                  <a:schemeClr val="tx1"/>
                </a:solidFill>
                <a:latin typeface="Arial" pitchFamily="34" charset="0"/>
              </a:defRPr>
            </a:lvl5pPr>
            <a:lvl6pPr marL="2519378" indent="-229034" eaLnBrk="0" fontAlgn="base" hangingPunct="0">
              <a:spcBef>
                <a:spcPct val="0"/>
              </a:spcBef>
              <a:spcAft>
                <a:spcPct val="0"/>
              </a:spcAft>
              <a:defRPr>
                <a:solidFill>
                  <a:schemeClr val="tx1"/>
                </a:solidFill>
                <a:latin typeface="Arial" pitchFamily="34" charset="0"/>
              </a:defRPr>
            </a:lvl6pPr>
            <a:lvl7pPr marL="2977446" indent="-229034" eaLnBrk="0" fontAlgn="base" hangingPunct="0">
              <a:spcBef>
                <a:spcPct val="0"/>
              </a:spcBef>
              <a:spcAft>
                <a:spcPct val="0"/>
              </a:spcAft>
              <a:defRPr>
                <a:solidFill>
                  <a:schemeClr val="tx1"/>
                </a:solidFill>
                <a:latin typeface="Arial" pitchFamily="34" charset="0"/>
              </a:defRPr>
            </a:lvl7pPr>
            <a:lvl8pPr marL="3435515" indent="-229034" eaLnBrk="0" fontAlgn="base" hangingPunct="0">
              <a:spcBef>
                <a:spcPct val="0"/>
              </a:spcBef>
              <a:spcAft>
                <a:spcPct val="0"/>
              </a:spcAft>
              <a:defRPr>
                <a:solidFill>
                  <a:schemeClr val="tx1"/>
                </a:solidFill>
                <a:latin typeface="Arial" pitchFamily="34" charset="0"/>
              </a:defRPr>
            </a:lvl8pPr>
            <a:lvl9pPr marL="3893584" indent="-229034" eaLnBrk="0" fontAlgn="base" hangingPunct="0">
              <a:spcBef>
                <a:spcPct val="0"/>
              </a:spcBef>
              <a:spcAft>
                <a:spcPct val="0"/>
              </a:spcAft>
              <a:defRPr>
                <a:solidFill>
                  <a:schemeClr val="tx1"/>
                </a:solidFill>
                <a:latin typeface="Arial" pitchFamily="34" charset="0"/>
              </a:defRPr>
            </a:lvl9pPr>
          </a:lstStyle>
          <a:p>
            <a:pPr eaLnBrk="1" hangingPunct="1"/>
            <a:fld id="{4DD741FF-C106-4F68-BC3B-2AC53DD8D841}" type="slidenum">
              <a:rPr lang="sl-SI" smtClean="0"/>
              <a:pPr eaLnBrk="1" hangingPunct="1"/>
              <a:t>12</a:t>
            </a:fld>
            <a:endParaRPr lang="sl-SI"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grada stranske slike 1"/>
          <p:cNvSpPr>
            <a:spLocks noGrp="1" noRot="1" noChangeAspect="1" noTextEdit="1"/>
          </p:cNvSpPr>
          <p:nvPr>
            <p:ph type="sldImg"/>
          </p:nvPr>
        </p:nvSpPr>
        <p:spPr>
          <a:ln/>
        </p:spPr>
      </p:sp>
      <p:sp>
        <p:nvSpPr>
          <p:cNvPr id="63491"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smtClean="0">
              <a:latin typeface="Arial" pitchFamily="34" charset="0"/>
            </a:endParaRPr>
          </a:p>
        </p:txBody>
      </p:sp>
      <p:sp>
        <p:nvSpPr>
          <p:cNvPr id="63492"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284" indent="-286263" eaLnBrk="0" hangingPunct="0">
              <a:defRPr>
                <a:solidFill>
                  <a:schemeClr val="tx1"/>
                </a:solidFill>
                <a:latin typeface="Arial" pitchFamily="34" charset="0"/>
              </a:defRPr>
            </a:lvl2pPr>
            <a:lvl3pPr marL="1145053" indent="-229010" eaLnBrk="0" hangingPunct="0">
              <a:defRPr>
                <a:solidFill>
                  <a:schemeClr val="tx1"/>
                </a:solidFill>
                <a:latin typeface="Arial" pitchFamily="34" charset="0"/>
              </a:defRPr>
            </a:lvl3pPr>
            <a:lvl4pPr marL="1603074" indent="-229010" eaLnBrk="0" hangingPunct="0">
              <a:defRPr>
                <a:solidFill>
                  <a:schemeClr val="tx1"/>
                </a:solidFill>
                <a:latin typeface="Arial" pitchFamily="34" charset="0"/>
              </a:defRPr>
            </a:lvl4pPr>
            <a:lvl5pPr marL="2061095" indent="-229010" eaLnBrk="0" hangingPunct="0">
              <a:defRPr>
                <a:solidFill>
                  <a:schemeClr val="tx1"/>
                </a:solidFill>
                <a:latin typeface="Arial" pitchFamily="34" charset="0"/>
              </a:defRPr>
            </a:lvl5pPr>
            <a:lvl6pPr marL="2519116" indent="-229010" eaLnBrk="0" fontAlgn="base" hangingPunct="0">
              <a:spcBef>
                <a:spcPct val="0"/>
              </a:spcBef>
              <a:spcAft>
                <a:spcPct val="0"/>
              </a:spcAft>
              <a:defRPr>
                <a:solidFill>
                  <a:schemeClr val="tx1"/>
                </a:solidFill>
                <a:latin typeface="Arial" pitchFamily="34" charset="0"/>
              </a:defRPr>
            </a:lvl6pPr>
            <a:lvl7pPr marL="2977137" indent="-229010" eaLnBrk="0" fontAlgn="base" hangingPunct="0">
              <a:spcBef>
                <a:spcPct val="0"/>
              </a:spcBef>
              <a:spcAft>
                <a:spcPct val="0"/>
              </a:spcAft>
              <a:defRPr>
                <a:solidFill>
                  <a:schemeClr val="tx1"/>
                </a:solidFill>
                <a:latin typeface="Arial" pitchFamily="34" charset="0"/>
              </a:defRPr>
            </a:lvl7pPr>
            <a:lvl8pPr marL="3435158" indent="-229010" eaLnBrk="0" fontAlgn="base" hangingPunct="0">
              <a:spcBef>
                <a:spcPct val="0"/>
              </a:spcBef>
              <a:spcAft>
                <a:spcPct val="0"/>
              </a:spcAft>
              <a:defRPr>
                <a:solidFill>
                  <a:schemeClr val="tx1"/>
                </a:solidFill>
                <a:latin typeface="Arial" pitchFamily="34" charset="0"/>
              </a:defRPr>
            </a:lvl8pPr>
            <a:lvl9pPr marL="3893180" indent="-229010" eaLnBrk="0" fontAlgn="base" hangingPunct="0">
              <a:spcBef>
                <a:spcPct val="0"/>
              </a:spcBef>
              <a:spcAft>
                <a:spcPct val="0"/>
              </a:spcAft>
              <a:defRPr>
                <a:solidFill>
                  <a:schemeClr val="tx1"/>
                </a:solidFill>
                <a:latin typeface="Arial" pitchFamily="34" charset="0"/>
              </a:defRPr>
            </a:lvl9pPr>
          </a:lstStyle>
          <a:p>
            <a:pPr eaLnBrk="1" hangingPunct="1"/>
            <a:fld id="{AFD438F2-931C-460F-A007-E57A9500D2AA}" type="slidenum">
              <a:rPr lang="sl-SI" smtClean="0"/>
              <a:pPr eaLnBrk="1" hangingPunct="1"/>
              <a:t>13</a:t>
            </a:fld>
            <a:endParaRPr lang="sl-S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206" indent="-286233" eaLnBrk="0" hangingPunct="0">
              <a:defRPr>
                <a:solidFill>
                  <a:schemeClr val="tx1"/>
                </a:solidFill>
                <a:latin typeface="Arial" pitchFamily="34" charset="0"/>
              </a:defRPr>
            </a:lvl2pPr>
            <a:lvl3pPr marL="1144934" indent="-228986" eaLnBrk="0" hangingPunct="0">
              <a:defRPr>
                <a:solidFill>
                  <a:schemeClr val="tx1"/>
                </a:solidFill>
                <a:latin typeface="Arial" pitchFamily="34" charset="0"/>
              </a:defRPr>
            </a:lvl3pPr>
            <a:lvl4pPr marL="1602908" indent="-228986" eaLnBrk="0" hangingPunct="0">
              <a:defRPr>
                <a:solidFill>
                  <a:schemeClr val="tx1"/>
                </a:solidFill>
                <a:latin typeface="Arial" pitchFamily="34" charset="0"/>
              </a:defRPr>
            </a:lvl4pPr>
            <a:lvl5pPr marL="2060881" indent="-228986" eaLnBrk="0" hangingPunct="0">
              <a:defRPr>
                <a:solidFill>
                  <a:schemeClr val="tx1"/>
                </a:solidFill>
                <a:latin typeface="Arial" pitchFamily="34" charset="0"/>
              </a:defRPr>
            </a:lvl5pPr>
            <a:lvl6pPr marL="2518855" indent="-228986" eaLnBrk="0" fontAlgn="base" hangingPunct="0">
              <a:spcBef>
                <a:spcPct val="0"/>
              </a:spcBef>
              <a:spcAft>
                <a:spcPct val="0"/>
              </a:spcAft>
              <a:defRPr>
                <a:solidFill>
                  <a:schemeClr val="tx1"/>
                </a:solidFill>
                <a:latin typeface="Arial" pitchFamily="34" charset="0"/>
              </a:defRPr>
            </a:lvl6pPr>
            <a:lvl7pPr marL="2976828" indent="-228986" eaLnBrk="0" fontAlgn="base" hangingPunct="0">
              <a:spcBef>
                <a:spcPct val="0"/>
              </a:spcBef>
              <a:spcAft>
                <a:spcPct val="0"/>
              </a:spcAft>
              <a:defRPr>
                <a:solidFill>
                  <a:schemeClr val="tx1"/>
                </a:solidFill>
                <a:latin typeface="Arial" pitchFamily="34" charset="0"/>
              </a:defRPr>
            </a:lvl7pPr>
            <a:lvl8pPr marL="3434802" indent="-228986" eaLnBrk="0" fontAlgn="base" hangingPunct="0">
              <a:spcBef>
                <a:spcPct val="0"/>
              </a:spcBef>
              <a:spcAft>
                <a:spcPct val="0"/>
              </a:spcAft>
              <a:defRPr>
                <a:solidFill>
                  <a:schemeClr val="tx1"/>
                </a:solidFill>
                <a:latin typeface="Arial" pitchFamily="34" charset="0"/>
              </a:defRPr>
            </a:lvl8pPr>
            <a:lvl9pPr marL="3892776" indent="-228986" eaLnBrk="0" fontAlgn="base" hangingPunct="0">
              <a:spcBef>
                <a:spcPct val="0"/>
              </a:spcBef>
              <a:spcAft>
                <a:spcPct val="0"/>
              </a:spcAft>
              <a:defRPr>
                <a:solidFill>
                  <a:schemeClr val="tx1"/>
                </a:solidFill>
                <a:latin typeface="Arial" pitchFamily="34" charset="0"/>
              </a:defRPr>
            </a:lvl9pPr>
          </a:lstStyle>
          <a:p>
            <a:pPr eaLnBrk="1" hangingPunct="1"/>
            <a:fld id="{163CE061-DDA1-49F7-9703-9C030FF149E8}" type="slidenum">
              <a:rPr lang="sl-SI" smtClean="0"/>
              <a:pPr eaLnBrk="1" hangingPunct="1"/>
              <a:t>14</a:t>
            </a:fld>
            <a:endParaRPr lang="sl-SI"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362" indent="-286293" eaLnBrk="0" hangingPunct="0">
              <a:defRPr>
                <a:solidFill>
                  <a:schemeClr val="tx1"/>
                </a:solidFill>
                <a:latin typeface="Arial" pitchFamily="34" charset="0"/>
              </a:defRPr>
            </a:lvl2pPr>
            <a:lvl3pPr marL="1145172" indent="-229034" eaLnBrk="0" hangingPunct="0">
              <a:defRPr>
                <a:solidFill>
                  <a:schemeClr val="tx1"/>
                </a:solidFill>
                <a:latin typeface="Arial" pitchFamily="34" charset="0"/>
              </a:defRPr>
            </a:lvl3pPr>
            <a:lvl4pPr marL="1603240" indent="-229034" eaLnBrk="0" hangingPunct="0">
              <a:defRPr>
                <a:solidFill>
                  <a:schemeClr val="tx1"/>
                </a:solidFill>
                <a:latin typeface="Arial" pitchFamily="34" charset="0"/>
              </a:defRPr>
            </a:lvl4pPr>
            <a:lvl5pPr marL="2061309" indent="-229034" eaLnBrk="0" hangingPunct="0">
              <a:defRPr>
                <a:solidFill>
                  <a:schemeClr val="tx1"/>
                </a:solidFill>
                <a:latin typeface="Arial" pitchFamily="34" charset="0"/>
              </a:defRPr>
            </a:lvl5pPr>
            <a:lvl6pPr marL="2519378" indent="-229034" eaLnBrk="0" fontAlgn="base" hangingPunct="0">
              <a:spcBef>
                <a:spcPct val="0"/>
              </a:spcBef>
              <a:spcAft>
                <a:spcPct val="0"/>
              </a:spcAft>
              <a:defRPr>
                <a:solidFill>
                  <a:schemeClr val="tx1"/>
                </a:solidFill>
                <a:latin typeface="Arial" pitchFamily="34" charset="0"/>
              </a:defRPr>
            </a:lvl6pPr>
            <a:lvl7pPr marL="2977446" indent="-229034" eaLnBrk="0" fontAlgn="base" hangingPunct="0">
              <a:spcBef>
                <a:spcPct val="0"/>
              </a:spcBef>
              <a:spcAft>
                <a:spcPct val="0"/>
              </a:spcAft>
              <a:defRPr>
                <a:solidFill>
                  <a:schemeClr val="tx1"/>
                </a:solidFill>
                <a:latin typeface="Arial" pitchFamily="34" charset="0"/>
              </a:defRPr>
            </a:lvl7pPr>
            <a:lvl8pPr marL="3435515" indent="-229034" eaLnBrk="0" fontAlgn="base" hangingPunct="0">
              <a:spcBef>
                <a:spcPct val="0"/>
              </a:spcBef>
              <a:spcAft>
                <a:spcPct val="0"/>
              </a:spcAft>
              <a:defRPr>
                <a:solidFill>
                  <a:schemeClr val="tx1"/>
                </a:solidFill>
                <a:latin typeface="Arial" pitchFamily="34" charset="0"/>
              </a:defRPr>
            </a:lvl8pPr>
            <a:lvl9pPr marL="3893584" indent="-229034" eaLnBrk="0" fontAlgn="base" hangingPunct="0">
              <a:spcBef>
                <a:spcPct val="0"/>
              </a:spcBef>
              <a:spcAft>
                <a:spcPct val="0"/>
              </a:spcAft>
              <a:defRPr>
                <a:solidFill>
                  <a:schemeClr val="tx1"/>
                </a:solidFill>
                <a:latin typeface="Arial" pitchFamily="34" charset="0"/>
              </a:defRPr>
            </a:lvl9pPr>
          </a:lstStyle>
          <a:p>
            <a:pPr eaLnBrk="1" hangingPunct="1"/>
            <a:fld id="{4DD741FF-C106-4F68-BC3B-2AC53DD8D841}" type="slidenum">
              <a:rPr lang="sl-SI" smtClean="0"/>
              <a:pPr eaLnBrk="1" hangingPunct="1"/>
              <a:t>29</a:t>
            </a:fld>
            <a:endParaRPr lang="sl-SI"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grada stranske slike 1"/>
          <p:cNvSpPr>
            <a:spLocks noGrp="1" noRot="1" noChangeAspect="1" noTextEdit="1"/>
          </p:cNvSpPr>
          <p:nvPr>
            <p:ph type="sldImg"/>
          </p:nvPr>
        </p:nvSpPr>
        <p:spPr>
          <a:ln/>
        </p:spPr>
      </p:sp>
      <p:sp>
        <p:nvSpPr>
          <p:cNvPr id="63491"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smtClean="0">
              <a:latin typeface="Arial" pitchFamily="34" charset="0"/>
            </a:endParaRPr>
          </a:p>
        </p:txBody>
      </p:sp>
      <p:sp>
        <p:nvSpPr>
          <p:cNvPr id="63492"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284" indent="-286263" eaLnBrk="0" hangingPunct="0">
              <a:defRPr>
                <a:solidFill>
                  <a:schemeClr val="tx1"/>
                </a:solidFill>
                <a:latin typeface="Arial" pitchFamily="34" charset="0"/>
              </a:defRPr>
            </a:lvl2pPr>
            <a:lvl3pPr marL="1145053" indent="-229010" eaLnBrk="0" hangingPunct="0">
              <a:defRPr>
                <a:solidFill>
                  <a:schemeClr val="tx1"/>
                </a:solidFill>
                <a:latin typeface="Arial" pitchFamily="34" charset="0"/>
              </a:defRPr>
            </a:lvl3pPr>
            <a:lvl4pPr marL="1603074" indent="-229010" eaLnBrk="0" hangingPunct="0">
              <a:defRPr>
                <a:solidFill>
                  <a:schemeClr val="tx1"/>
                </a:solidFill>
                <a:latin typeface="Arial" pitchFamily="34" charset="0"/>
              </a:defRPr>
            </a:lvl4pPr>
            <a:lvl5pPr marL="2061095" indent="-229010" eaLnBrk="0" hangingPunct="0">
              <a:defRPr>
                <a:solidFill>
                  <a:schemeClr val="tx1"/>
                </a:solidFill>
                <a:latin typeface="Arial" pitchFamily="34" charset="0"/>
              </a:defRPr>
            </a:lvl5pPr>
            <a:lvl6pPr marL="2519116" indent="-229010" eaLnBrk="0" fontAlgn="base" hangingPunct="0">
              <a:spcBef>
                <a:spcPct val="0"/>
              </a:spcBef>
              <a:spcAft>
                <a:spcPct val="0"/>
              </a:spcAft>
              <a:defRPr>
                <a:solidFill>
                  <a:schemeClr val="tx1"/>
                </a:solidFill>
                <a:latin typeface="Arial" pitchFamily="34" charset="0"/>
              </a:defRPr>
            </a:lvl6pPr>
            <a:lvl7pPr marL="2977137" indent="-229010" eaLnBrk="0" fontAlgn="base" hangingPunct="0">
              <a:spcBef>
                <a:spcPct val="0"/>
              </a:spcBef>
              <a:spcAft>
                <a:spcPct val="0"/>
              </a:spcAft>
              <a:defRPr>
                <a:solidFill>
                  <a:schemeClr val="tx1"/>
                </a:solidFill>
                <a:latin typeface="Arial" pitchFamily="34" charset="0"/>
              </a:defRPr>
            </a:lvl7pPr>
            <a:lvl8pPr marL="3435158" indent="-229010" eaLnBrk="0" fontAlgn="base" hangingPunct="0">
              <a:spcBef>
                <a:spcPct val="0"/>
              </a:spcBef>
              <a:spcAft>
                <a:spcPct val="0"/>
              </a:spcAft>
              <a:defRPr>
                <a:solidFill>
                  <a:schemeClr val="tx1"/>
                </a:solidFill>
                <a:latin typeface="Arial" pitchFamily="34" charset="0"/>
              </a:defRPr>
            </a:lvl8pPr>
            <a:lvl9pPr marL="3893180" indent="-229010" eaLnBrk="0" fontAlgn="base" hangingPunct="0">
              <a:spcBef>
                <a:spcPct val="0"/>
              </a:spcBef>
              <a:spcAft>
                <a:spcPct val="0"/>
              </a:spcAft>
              <a:defRPr>
                <a:solidFill>
                  <a:schemeClr val="tx1"/>
                </a:solidFill>
                <a:latin typeface="Arial" pitchFamily="34" charset="0"/>
              </a:defRPr>
            </a:lvl9pPr>
          </a:lstStyle>
          <a:p>
            <a:pPr eaLnBrk="1" hangingPunct="1"/>
            <a:fld id="{AFD438F2-931C-460F-A007-E57A9500D2AA}" type="slidenum">
              <a:rPr lang="sl-SI" smtClean="0"/>
              <a:pPr eaLnBrk="1" hangingPunct="1"/>
              <a:t>32</a:t>
            </a:fld>
            <a:endParaRPr lang="sl-S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Ograda stranske slike 1"/>
          <p:cNvSpPr>
            <a:spLocks noGrp="1" noRot="1" noChangeAspect="1" noTextEdit="1"/>
          </p:cNvSpPr>
          <p:nvPr>
            <p:ph type="sldImg"/>
          </p:nvPr>
        </p:nvSpPr>
        <p:spPr>
          <a:ln/>
        </p:spPr>
      </p:sp>
      <p:sp>
        <p:nvSpPr>
          <p:cNvPr id="126979"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smtClean="0">
              <a:latin typeface="Arial" pitchFamily="34" charset="0"/>
            </a:endParaRPr>
          </a:p>
        </p:txBody>
      </p:sp>
      <p:sp>
        <p:nvSpPr>
          <p:cNvPr id="126980"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4206" indent="-286233" eaLnBrk="0" hangingPunct="0">
              <a:defRPr>
                <a:solidFill>
                  <a:schemeClr val="tx1"/>
                </a:solidFill>
                <a:latin typeface="Arial" pitchFamily="34" charset="0"/>
              </a:defRPr>
            </a:lvl2pPr>
            <a:lvl3pPr marL="1144934" indent="-228986" eaLnBrk="0" hangingPunct="0">
              <a:defRPr>
                <a:solidFill>
                  <a:schemeClr val="tx1"/>
                </a:solidFill>
                <a:latin typeface="Arial" pitchFamily="34" charset="0"/>
              </a:defRPr>
            </a:lvl3pPr>
            <a:lvl4pPr marL="1602908" indent="-228986" eaLnBrk="0" hangingPunct="0">
              <a:defRPr>
                <a:solidFill>
                  <a:schemeClr val="tx1"/>
                </a:solidFill>
                <a:latin typeface="Arial" pitchFamily="34" charset="0"/>
              </a:defRPr>
            </a:lvl4pPr>
            <a:lvl5pPr marL="2060881" indent="-228986" eaLnBrk="0" hangingPunct="0">
              <a:defRPr>
                <a:solidFill>
                  <a:schemeClr val="tx1"/>
                </a:solidFill>
                <a:latin typeface="Arial" pitchFamily="34" charset="0"/>
              </a:defRPr>
            </a:lvl5pPr>
            <a:lvl6pPr marL="2518855" indent="-228986" eaLnBrk="0" fontAlgn="base" hangingPunct="0">
              <a:spcBef>
                <a:spcPct val="0"/>
              </a:spcBef>
              <a:spcAft>
                <a:spcPct val="0"/>
              </a:spcAft>
              <a:defRPr>
                <a:solidFill>
                  <a:schemeClr val="tx1"/>
                </a:solidFill>
                <a:latin typeface="Arial" pitchFamily="34" charset="0"/>
              </a:defRPr>
            </a:lvl6pPr>
            <a:lvl7pPr marL="2976828" indent="-228986" eaLnBrk="0" fontAlgn="base" hangingPunct="0">
              <a:spcBef>
                <a:spcPct val="0"/>
              </a:spcBef>
              <a:spcAft>
                <a:spcPct val="0"/>
              </a:spcAft>
              <a:defRPr>
                <a:solidFill>
                  <a:schemeClr val="tx1"/>
                </a:solidFill>
                <a:latin typeface="Arial" pitchFamily="34" charset="0"/>
              </a:defRPr>
            </a:lvl7pPr>
            <a:lvl8pPr marL="3434802" indent="-228986" eaLnBrk="0" fontAlgn="base" hangingPunct="0">
              <a:spcBef>
                <a:spcPct val="0"/>
              </a:spcBef>
              <a:spcAft>
                <a:spcPct val="0"/>
              </a:spcAft>
              <a:defRPr>
                <a:solidFill>
                  <a:schemeClr val="tx1"/>
                </a:solidFill>
                <a:latin typeface="Arial" pitchFamily="34" charset="0"/>
              </a:defRPr>
            </a:lvl8pPr>
            <a:lvl9pPr marL="3892776" indent="-228986" eaLnBrk="0" fontAlgn="base" hangingPunct="0">
              <a:spcBef>
                <a:spcPct val="0"/>
              </a:spcBef>
              <a:spcAft>
                <a:spcPct val="0"/>
              </a:spcAft>
              <a:defRPr>
                <a:solidFill>
                  <a:schemeClr val="tx1"/>
                </a:solidFill>
                <a:latin typeface="Arial" pitchFamily="34" charset="0"/>
              </a:defRPr>
            </a:lvl9pPr>
          </a:lstStyle>
          <a:p>
            <a:pPr eaLnBrk="1" hangingPunct="1"/>
            <a:fld id="{79D1499F-F8A7-4FCD-866F-737C2F63F950}" type="slidenum">
              <a:rPr lang="sl-SI" smtClean="0"/>
              <a:pPr eaLnBrk="1" hangingPunct="1"/>
              <a:t>34</a:t>
            </a:fld>
            <a:endParaRPr lang="sl-SI"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79388" y="1412875"/>
            <a:ext cx="7772400" cy="792163"/>
          </a:xfrm>
        </p:spPr>
        <p:txBody>
          <a:bodyPr/>
          <a:lstStyle>
            <a:lvl1pPr>
              <a:defRPr/>
            </a:lvl1pPr>
          </a:lstStyle>
          <a:p>
            <a:r>
              <a:rPr lang="sl-SI" smtClean="0"/>
              <a:t>Uredite slog naslova matrice</a:t>
            </a:r>
            <a:endParaRPr lang="sl-SI"/>
          </a:p>
        </p:txBody>
      </p:sp>
      <p:sp>
        <p:nvSpPr>
          <p:cNvPr id="8195" name="Rectangle 3"/>
          <p:cNvSpPr>
            <a:spLocks noGrp="1" noChangeArrowheads="1"/>
          </p:cNvSpPr>
          <p:nvPr>
            <p:ph type="subTitle" idx="1"/>
          </p:nvPr>
        </p:nvSpPr>
        <p:spPr>
          <a:xfrm>
            <a:off x="1979613" y="4652963"/>
            <a:ext cx="6400800" cy="914400"/>
          </a:xfrm>
        </p:spPr>
        <p:txBody>
          <a:bodyPr/>
          <a:lstStyle>
            <a:lvl1pPr marL="0" indent="0" algn="ctr">
              <a:buFontTx/>
              <a:buNone/>
              <a:defRPr/>
            </a:lvl1pPr>
          </a:lstStyle>
          <a:p>
            <a:r>
              <a:rPr lang="sl-SI" smtClean="0"/>
              <a:t>Uredite slog podnaslova matrice</a:t>
            </a:r>
            <a:endParaRPr lang="sl-SI"/>
          </a:p>
        </p:txBody>
      </p:sp>
    </p:spTree>
    <p:extLst>
      <p:ext uri="{BB962C8B-B14F-4D97-AF65-F5344CB8AC3E}">
        <p14:creationId xmlns:p14="http://schemas.microsoft.com/office/powerpoint/2010/main" val="389756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237441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459412"/>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459412"/>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24938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414716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Tree>
    <p:extLst>
      <p:ext uri="{BB962C8B-B14F-4D97-AF65-F5344CB8AC3E}">
        <p14:creationId xmlns:p14="http://schemas.microsoft.com/office/powerpoint/2010/main" val="118287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43803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43304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23199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67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extLst>
      <p:ext uri="{BB962C8B-B14F-4D97-AF65-F5344CB8AC3E}">
        <p14:creationId xmlns:p14="http://schemas.microsoft.com/office/powerpoint/2010/main" val="5082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smtClean="0"/>
              <a:t>Kliknite ikono, če želite dodati sliko</a:t>
            </a:r>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extLst>
      <p:ext uri="{BB962C8B-B14F-4D97-AF65-F5344CB8AC3E}">
        <p14:creationId xmlns:p14="http://schemas.microsoft.com/office/powerpoint/2010/main" val="336191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pic>
        <p:nvPicPr>
          <p:cNvPr id="1028" name="Picture 31" descr="spodnji_ro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4995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8"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ja.pavlic@zrss.si"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hyperlink" Target="http://images.google.si/imgres?imgurl=http://www.royalindustriesinc.com/images/bakeware/roy%20ws%2012.jpg&amp;imgrefurl=http://www.royalindustriesinc.com/index.php?main_page=index&amp;cPath=8_171&amp;usg=__3SGRMz8Q_b9mxtfhFhxR21UeygE=&amp;h=267&amp;w=300&amp;sz=10&amp;hl=sl&amp;start=48&amp;tbnid=CH9SP8QJ1PpLsM:&amp;tbnh=103&amp;tbnw=116&amp;prev=/images?q=wood+sieve&amp;start=36&amp;gbv=2&amp;ndsp=18&amp;hl=sl&amp;sa=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si/imgres?imgurl=http://www.royalindustriesinc.com/images/bakeware/roy%20ws%2012.jpg&amp;imgrefurl=http://www.royalindustriesinc.com/index.php?main_page=index&amp;cPath=8_171&amp;usg=__3SGRMz8Q_b9mxtfhFhxR21UeygE=&amp;h=267&amp;w=300&amp;sz=10&amp;hl=sl&amp;start=48&amp;tbnid=CH9SP8QJ1PpLsM:&amp;tbnh=103&amp;tbnw=116&amp;prev=/images?q=wood+sieve&amp;start=36&amp;gbv=2&amp;ndsp=18&amp;hl=sl&amp;sa=N" TargetMode="Externa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56792"/>
            <a:ext cx="9144000" cy="576064"/>
          </a:xfrm>
        </p:spPr>
        <p:txBody>
          <a:bodyPr/>
          <a:lstStyle/>
          <a:p>
            <a:pPr algn="ctr" eaLnBrk="1" hangingPunct="1"/>
            <a:r>
              <a:rPr lang="sl-SI" sz="2400" dirty="0" smtClean="0">
                <a:solidFill>
                  <a:schemeClr val="bg1"/>
                </a:solidFill>
                <a:latin typeface="Arial Rounded MT Bold" pitchFamily="34" charset="0"/>
              </a:rPr>
              <a:t/>
            </a:r>
            <a:br>
              <a:rPr lang="sl-SI" sz="2400" dirty="0" smtClean="0">
                <a:solidFill>
                  <a:schemeClr val="bg1"/>
                </a:solidFill>
                <a:latin typeface="Arial Rounded MT Bold" pitchFamily="34" charset="0"/>
              </a:rPr>
            </a:br>
            <a:r>
              <a:rPr lang="sl-SI" sz="2000" dirty="0" smtClean="0">
                <a:solidFill>
                  <a:schemeClr val="bg1"/>
                </a:solidFill>
                <a:latin typeface="Arial Rounded MT Bold" pitchFamily="34" charset="0"/>
              </a:rPr>
              <a:t>Projekt POSODOBITEV KURIKULARNEGA PROCESA </a:t>
            </a:r>
            <a:br>
              <a:rPr lang="sl-SI" sz="2000" dirty="0" smtClean="0">
                <a:solidFill>
                  <a:schemeClr val="bg1"/>
                </a:solidFill>
                <a:latin typeface="Arial Rounded MT Bold" pitchFamily="34" charset="0"/>
              </a:rPr>
            </a:br>
            <a:r>
              <a:rPr lang="sl-SI" sz="2000" dirty="0" smtClean="0">
                <a:solidFill>
                  <a:schemeClr val="bg1"/>
                </a:solidFill>
                <a:latin typeface="Arial Rounded MT Bold" pitchFamily="34" charset="0"/>
              </a:rPr>
              <a:t>NA OSNOVNIH ŠOLAH IN GIMNAZIJAH</a:t>
            </a:r>
            <a:r>
              <a:rPr lang="sl-SI" sz="2400" dirty="0" smtClean="0">
                <a:solidFill>
                  <a:schemeClr val="bg1"/>
                </a:solidFill>
                <a:latin typeface="Arial Rounded MT Bold" pitchFamily="34" charset="0"/>
              </a:rPr>
              <a:t/>
            </a:r>
            <a:br>
              <a:rPr lang="sl-SI" sz="2400" dirty="0" smtClean="0">
                <a:solidFill>
                  <a:schemeClr val="bg1"/>
                </a:solidFill>
                <a:latin typeface="Arial Rounded MT Bold" pitchFamily="34" charset="0"/>
              </a:rPr>
            </a:br>
            <a:endParaRPr lang="sl-SI" sz="2400" dirty="0" smtClean="0">
              <a:solidFill>
                <a:schemeClr val="bg1"/>
              </a:solidFill>
            </a:endParaRPr>
          </a:p>
        </p:txBody>
      </p:sp>
      <p:sp>
        <p:nvSpPr>
          <p:cNvPr id="3075" name="Rectangle 3"/>
          <p:cNvSpPr>
            <a:spLocks noGrp="1" noChangeArrowheads="1"/>
          </p:cNvSpPr>
          <p:nvPr>
            <p:ph type="subTitle" idx="1"/>
          </p:nvPr>
        </p:nvSpPr>
        <p:spPr>
          <a:xfrm>
            <a:off x="-53181" y="4653136"/>
            <a:ext cx="9144000" cy="1152128"/>
          </a:xfrm>
        </p:spPr>
        <p:txBody>
          <a:bodyPr/>
          <a:lstStyle/>
          <a:p>
            <a:pPr eaLnBrk="1" hangingPunct="1"/>
            <a:r>
              <a:rPr lang="sl-SI" sz="2000" b="1" dirty="0" smtClean="0">
                <a:solidFill>
                  <a:schemeClr val="bg1"/>
                </a:solidFill>
                <a:latin typeface="Arial Rounded MT Bold" pitchFamily="34" charset="0"/>
              </a:rPr>
              <a:t>Šolski projektni timi za </a:t>
            </a:r>
            <a:r>
              <a:rPr lang="sl-SI" sz="2000" b="1" dirty="0" err="1" smtClean="0">
                <a:solidFill>
                  <a:schemeClr val="bg1"/>
                </a:solidFill>
                <a:latin typeface="Arial Rounded MT Bold" pitchFamily="34" charset="0"/>
              </a:rPr>
              <a:t>kurikularne</a:t>
            </a:r>
            <a:r>
              <a:rPr lang="sl-SI" sz="2000" b="1" dirty="0" smtClean="0">
                <a:solidFill>
                  <a:schemeClr val="bg1"/>
                </a:solidFill>
                <a:latin typeface="Arial Rounded MT Bold" pitchFamily="34" charset="0"/>
              </a:rPr>
              <a:t> povezave</a:t>
            </a:r>
          </a:p>
          <a:p>
            <a:r>
              <a:rPr lang="sl-SI" sz="1800" b="1" dirty="0" smtClean="0">
                <a:solidFill>
                  <a:schemeClr val="bg1"/>
                </a:solidFill>
                <a:latin typeface="Arial Rounded MT Bold" pitchFamily="34" charset="0"/>
              </a:rPr>
              <a:t>Katja Pavlič Škerjanc, </a:t>
            </a:r>
            <a:r>
              <a:rPr lang="sl-SI" sz="1800" b="1" dirty="0" err="1" smtClean="0">
                <a:solidFill>
                  <a:schemeClr val="bg1"/>
                </a:solidFill>
                <a:latin typeface="Arial Rounded MT Bold" pitchFamily="34" charset="0"/>
                <a:hlinkClick r:id="rId3"/>
              </a:rPr>
              <a:t>katja.pavlic@zrss.si</a:t>
            </a:r>
            <a:r>
              <a:rPr lang="sl-SI" sz="1800" b="1" dirty="0" smtClean="0">
                <a:solidFill>
                  <a:schemeClr val="bg1"/>
                </a:solidFill>
                <a:latin typeface="Arial Rounded MT Bold" pitchFamily="34" charset="0"/>
              </a:rPr>
              <a:t> </a:t>
            </a:r>
          </a:p>
          <a:p>
            <a:r>
              <a:rPr lang="sl-SI" sz="1800" b="1" dirty="0" smtClean="0">
                <a:solidFill>
                  <a:schemeClr val="bg1"/>
                </a:solidFill>
                <a:latin typeface="Arial Rounded MT Bold" pitchFamily="34" charset="0"/>
              </a:rPr>
              <a:t>Ljubljana</a:t>
            </a:r>
            <a:r>
              <a:rPr lang="sl-SI" sz="1800" b="1" dirty="0">
                <a:solidFill>
                  <a:schemeClr val="bg1"/>
                </a:solidFill>
                <a:latin typeface="Arial Rounded MT Bold" pitchFamily="34" charset="0"/>
              </a:rPr>
              <a:t>, </a:t>
            </a:r>
            <a:r>
              <a:rPr lang="sl-SI" sz="1800" b="1" dirty="0" smtClean="0">
                <a:solidFill>
                  <a:schemeClr val="bg1"/>
                </a:solidFill>
                <a:latin typeface="Arial Rounded MT Bold" pitchFamily="34" charset="0"/>
              </a:rPr>
              <a:t>17/3 </a:t>
            </a:r>
            <a:r>
              <a:rPr lang="sl-SI" sz="1800" b="1" dirty="0">
                <a:solidFill>
                  <a:schemeClr val="bg1"/>
                </a:solidFill>
                <a:latin typeface="Arial Rounded MT Bold" pitchFamily="34" charset="0"/>
              </a:rPr>
              <a:t>– 2011</a:t>
            </a:r>
            <a:endParaRPr lang="sl-SI" sz="1800" b="1" dirty="0" smtClean="0">
              <a:solidFill>
                <a:schemeClr val="bg1"/>
              </a:solidFill>
              <a:latin typeface="Arial Rounded MT Bold" pitchFamily="34" charset="0"/>
            </a:endParaRPr>
          </a:p>
          <a:p>
            <a:pPr eaLnBrk="1" hangingPunct="1"/>
            <a:endParaRPr lang="sl-SI" sz="2000" b="1" dirty="0" smtClean="0">
              <a:solidFill>
                <a:schemeClr val="bg1"/>
              </a:solidFill>
              <a:latin typeface="Arial Rounded MT Bold" pitchFamily="34" charset="0"/>
            </a:endParaRPr>
          </a:p>
          <a:p>
            <a:pPr eaLnBrk="1" hangingPunct="1"/>
            <a:endParaRPr lang="sl-SI" sz="1800" b="1" dirty="0" smtClean="0">
              <a:solidFill>
                <a:schemeClr val="bg1"/>
              </a:solidFill>
              <a:latin typeface="Arial Rounded MT Bold" pitchFamily="34" charset="0"/>
            </a:endParaRPr>
          </a:p>
          <a:p>
            <a:pPr eaLnBrk="1" hangingPunct="1"/>
            <a:endParaRPr lang="sl-SI" sz="1800" b="1" dirty="0" smtClean="0">
              <a:solidFill>
                <a:schemeClr val="bg1"/>
              </a:solidFill>
              <a:latin typeface="Arial Rounded MT Bold" pitchFamily="34" charset="0"/>
            </a:endParaRPr>
          </a:p>
          <a:p>
            <a:pPr eaLnBrk="1" hangingPunct="1"/>
            <a:endParaRPr lang="sl-SI" sz="1400" dirty="0" smtClean="0">
              <a:solidFill>
                <a:schemeClr val="bg1"/>
              </a:solidFill>
            </a:endParaRPr>
          </a:p>
        </p:txBody>
      </p:sp>
      <p:sp>
        <p:nvSpPr>
          <p:cNvPr id="3076" name="Text Box 13"/>
          <p:cNvSpPr txBox="1">
            <a:spLocks noChangeArrowheads="1"/>
          </p:cNvSpPr>
          <p:nvPr/>
        </p:nvSpPr>
        <p:spPr bwMode="auto">
          <a:xfrm>
            <a:off x="0" y="6165850"/>
            <a:ext cx="90376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sl-SI" sz="1000" b="1">
                <a:solidFill>
                  <a:schemeClr val="bg1"/>
                </a:solidFill>
              </a:rPr>
              <a:t>Operacijo delno financira Evropska unija iz Evropskega socialnega sklada ter Ministrstvo za šolstvo in šport. Operacija se izvaja v okviru Operativnega programa razvoja človeških virov v obdobju 2007-2013, razvojne prioritete: Razvoj človeških virov in vseživljenjsko učenje; prednostne usmeritve: Izboljšanje kakovosti in učinkovitosti sistemov izobraževanja in usposabljanja.</a:t>
            </a:r>
          </a:p>
        </p:txBody>
      </p:sp>
      <p:sp>
        <p:nvSpPr>
          <p:cNvPr id="3077" name="Pravokotnik 8"/>
          <p:cNvSpPr>
            <a:spLocks noChangeArrowheads="1"/>
          </p:cNvSpPr>
          <p:nvPr/>
        </p:nvSpPr>
        <p:spPr bwMode="auto">
          <a:xfrm>
            <a:off x="0" y="2492896"/>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sl-SI" sz="3600" b="1" dirty="0" smtClean="0">
                <a:solidFill>
                  <a:schemeClr val="bg1"/>
                </a:solidFill>
                <a:latin typeface="Arial Rounded MT Bold" pitchFamily="34" charset="0"/>
              </a:rPr>
              <a:t>Strokovna ekskurzija </a:t>
            </a:r>
          </a:p>
          <a:p>
            <a:pPr algn="ctr"/>
            <a:r>
              <a:rPr lang="sl-SI" sz="3600" b="1" dirty="0" smtClean="0">
                <a:solidFill>
                  <a:schemeClr val="bg1"/>
                </a:solidFill>
                <a:latin typeface="Arial Rounded MT Bold" pitchFamily="34" charset="0"/>
              </a:rPr>
              <a:t>kot </a:t>
            </a:r>
            <a:r>
              <a:rPr lang="sl-SI" sz="3600" b="1" dirty="0" err="1" smtClean="0">
                <a:solidFill>
                  <a:schemeClr val="bg1"/>
                </a:solidFill>
                <a:latin typeface="Arial Rounded MT Bold" pitchFamily="34" charset="0"/>
              </a:rPr>
              <a:t>medpredmtna</a:t>
            </a:r>
            <a:r>
              <a:rPr lang="sl-SI" sz="3600" b="1" dirty="0" smtClean="0">
                <a:solidFill>
                  <a:schemeClr val="bg1"/>
                </a:solidFill>
                <a:latin typeface="Arial Rounded MT Bold" pitchFamily="34" charset="0"/>
              </a:rPr>
              <a:t> oz. </a:t>
            </a:r>
            <a:r>
              <a:rPr lang="sl-SI" sz="3600" b="1" dirty="0" err="1" smtClean="0">
                <a:solidFill>
                  <a:schemeClr val="bg1"/>
                </a:solidFill>
                <a:latin typeface="Arial Rounded MT Bold" pitchFamily="34" charset="0"/>
              </a:rPr>
              <a:t>kurikularna</a:t>
            </a:r>
            <a:r>
              <a:rPr lang="sl-SI" sz="3600" b="1" dirty="0" smtClean="0">
                <a:solidFill>
                  <a:schemeClr val="bg1"/>
                </a:solidFill>
                <a:latin typeface="Arial Rounded MT Bold" pitchFamily="34" charset="0"/>
              </a:rPr>
              <a:t> povezava</a:t>
            </a:r>
            <a:endParaRPr lang="sl-SI" sz="3200" b="1" dirty="0">
              <a:solidFill>
                <a:schemeClr val="bg1"/>
              </a:solidFill>
              <a:latin typeface="Arial Rounded MT Bold"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3944154255"/>
              </p:ext>
            </p:extLst>
          </p:nvPr>
        </p:nvGraphicFramePr>
        <p:xfrm>
          <a:off x="0" y="260650"/>
          <a:ext cx="9144000" cy="984207"/>
        </p:xfrm>
        <a:graphic>
          <a:graphicData uri="http://schemas.openxmlformats.org/drawingml/2006/table">
            <a:tbl>
              <a:tblPr firstRow="1" bandRow="1">
                <a:tableStyleId>{5C22544A-7EE6-4342-B048-85BDC9FD1C3A}</a:tableStyleId>
              </a:tblPr>
              <a:tblGrid>
                <a:gridCol w="9144000"/>
              </a:tblGrid>
              <a:tr h="984207">
                <a:tc>
                  <a:txBody>
                    <a:bodyPr/>
                    <a:lstStyle/>
                    <a:p>
                      <a:endParaRPr lang="sl-SI" sz="1800" dirty="0"/>
                    </a:p>
                  </a:txBody>
                  <a:tcPr marT="45715" marB="45715">
                    <a:solidFill>
                      <a:schemeClr val="bg1"/>
                    </a:solidFill>
                  </a:tcPr>
                </a:tc>
              </a:tr>
            </a:tbl>
          </a:graphicData>
        </a:graphic>
      </p:graphicFrame>
      <p:pic>
        <p:nvPicPr>
          <p:cNvPr id="3084" name="Picture 15" descr="http://sites.google.com/site/scpetprojektegradiva/_/rsrc/1227218497223/Home/desno%20zr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97119"/>
            <a:ext cx="7191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9" descr="C:\Users\KPavlic\Documents\TUJI UČITELJI_ESS 10-12\OUTJ_LOGISTIKA\OUTJ_Predloge ZŠ\Novi logo MŠŠ_2011.jpg"/>
          <p:cNvPicPr>
            <a:picLocks noChangeAspect="1" noChangeArrowheads="1"/>
          </p:cNvPicPr>
          <p:nvPr/>
        </p:nvPicPr>
        <p:blipFill>
          <a:blip r:embed="rId5">
            <a:extLst>
              <a:ext uri="{28A0092B-C50C-407E-A947-70E740481C1C}">
                <a14:useLocalDpi xmlns:a14="http://schemas.microsoft.com/office/drawing/2010/main" val="0"/>
              </a:ext>
            </a:extLst>
          </a:blip>
          <a:srcRect r="39520" b="64590"/>
          <a:stretch>
            <a:fillRect/>
          </a:stretch>
        </p:blipFill>
        <p:spPr bwMode="auto">
          <a:xfrm>
            <a:off x="1959579" y="465040"/>
            <a:ext cx="31178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1" descr="http://www.svlr.gov.si/fileadmin/svlsrp.gov.si/pageuploads/KOHEZIJA/Tehnicna_pomoc/LOGOTIP-ESS-SLO.jpg"/>
          <p:cNvPicPr>
            <a:picLocks noChangeAspect="1" noChangeArrowheads="1"/>
          </p:cNvPicPr>
          <p:nvPr/>
        </p:nvPicPr>
        <p:blipFill>
          <a:blip r:embed="rId6">
            <a:extLst>
              <a:ext uri="{28A0092B-C50C-407E-A947-70E740481C1C}">
                <a14:useLocalDpi xmlns:a14="http://schemas.microsoft.com/office/drawing/2010/main" val="0"/>
              </a:ext>
            </a:extLst>
          </a:blip>
          <a:srcRect r="8543" b="12682"/>
          <a:stretch>
            <a:fillRect/>
          </a:stretch>
        </p:blipFill>
        <p:spPr bwMode="auto">
          <a:xfrm>
            <a:off x="5669400" y="325340"/>
            <a:ext cx="3254375" cy="8620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1267807020"/>
              </p:ext>
            </p:extLst>
          </p:nvPr>
        </p:nvGraphicFramePr>
        <p:xfrm>
          <a:off x="214313" y="928688"/>
          <a:ext cx="8715376" cy="5794853"/>
        </p:xfrm>
        <a:graphic>
          <a:graphicData uri="http://schemas.openxmlformats.org/drawingml/2006/table">
            <a:tbl>
              <a:tblPr firstRow="1" bandRow="1">
                <a:tableStyleId>{21E4AEA4-8DFA-4A89-87EB-49C32662AFE0}</a:tableStyleId>
              </a:tblPr>
              <a:tblGrid>
                <a:gridCol w="2928936"/>
                <a:gridCol w="2893220"/>
                <a:gridCol w="2893220"/>
              </a:tblGrid>
              <a:tr h="822868">
                <a:tc>
                  <a:txBody>
                    <a:bodyPr/>
                    <a:lstStyle/>
                    <a:p>
                      <a:pPr algn="ctr"/>
                      <a:r>
                        <a:rPr lang="sl-SI" sz="2400" dirty="0" smtClean="0"/>
                        <a:t>ENOPREDMETNE</a:t>
                      </a:r>
                    </a:p>
                    <a:p>
                      <a:pPr algn="ctr"/>
                      <a:r>
                        <a:rPr lang="sl-SI" sz="2400" dirty="0" err="1" smtClean="0"/>
                        <a:t>monodisciplinarne</a:t>
                      </a:r>
                      <a:endParaRPr lang="sl-SI" sz="2400" dirty="0">
                        <a:solidFill>
                          <a:schemeClr val="accent6"/>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solidFill>
                  </a:tcPr>
                </a:tc>
                <a:tc gridSpan="2">
                  <a:txBody>
                    <a:bodyPr/>
                    <a:lstStyle/>
                    <a:p>
                      <a:pPr algn="ctr"/>
                      <a:r>
                        <a:rPr lang="sl-SI" sz="2400" dirty="0" smtClean="0"/>
                        <a:t>VEČPREDMETNE</a:t>
                      </a:r>
                    </a:p>
                    <a:p>
                      <a:pPr algn="ctr"/>
                      <a:r>
                        <a:rPr lang="sl-SI" sz="2400" dirty="0" err="1" smtClean="0"/>
                        <a:t>pluridisciplinarne</a:t>
                      </a:r>
                      <a:endParaRPr lang="sl-SI" sz="2400" dirty="0"/>
                    </a:p>
                  </a:txBody>
                  <a:tcPr marL="91439" marR="91439" marT="45715" marB="45715">
                    <a:lnL w="38100" cap="flat" cmpd="sng" algn="ctr">
                      <a:solidFill>
                        <a:schemeClr val="bg1"/>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solidFill>
                  </a:tcPr>
                </a:tc>
                <a:tc hMerge="1">
                  <a:txBody>
                    <a:bodyPr/>
                    <a:lstStyle/>
                    <a:p>
                      <a:endParaRPr lang="sl-SI" dirty="0"/>
                    </a:p>
                  </a:txBody>
                  <a:tcPr/>
                </a:tc>
              </a:tr>
              <a:tr h="432610">
                <a:tc gridSpan="3">
                  <a:txBody>
                    <a:bodyPr/>
                    <a:lstStyle/>
                    <a:p>
                      <a:pPr algn="ctr"/>
                      <a:r>
                        <a:rPr lang="sl-SI" sz="2200" b="1" i="1" dirty="0" smtClean="0">
                          <a:solidFill>
                            <a:schemeClr val="accent6"/>
                          </a:solidFill>
                        </a:rPr>
                        <a:t>število predmetov</a:t>
                      </a:r>
                      <a:endParaRPr lang="sl-SI" sz="2200" b="1" i="1" dirty="0">
                        <a:solidFill>
                          <a:schemeClr val="accent6"/>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pPr algn="ctr"/>
                      <a:endParaRPr lang="sl-SI" sz="2200" b="1" dirty="0" smtClean="0">
                        <a:solidFill>
                          <a:schemeClr val="accent6"/>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hMerge="1">
                  <a:txBody>
                    <a:bodyPr/>
                    <a:lstStyle/>
                    <a:p>
                      <a:endParaRPr lang="sl-SI"/>
                    </a:p>
                  </a:txBody>
                  <a:tcPr/>
                </a:tc>
              </a:tr>
              <a:tr h="744563">
                <a:tc>
                  <a:txBody>
                    <a:bodyPr/>
                    <a:lstStyle/>
                    <a:p>
                      <a:pPr algn="ctr"/>
                      <a:r>
                        <a:rPr lang="sl-SI" sz="2200" b="1" dirty="0" smtClean="0">
                          <a:solidFill>
                            <a:srgbClr val="C00000"/>
                          </a:solidFill>
                        </a:rPr>
                        <a:t>EN predmet</a:t>
                      </a:r>
                      <a:endParaRPr lang="sl-SI" sz="2200" b="1" dirty="0">
                        <a:solidFill>
                          <a:srgbClr val="C00000"/>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gridSpan="2">
                  <a:txBody>
                    <a:bodyPr/>
                    <a:lstStyle/>
                    <a:p>
                      <a:pPr algn="ctr">
                        <a:lnSpc>
                          <a:spcPts val="2400"/>
                        </a:lnSpc>
                      </a:pPr>
                      <a:r>
                        <a:rPr lang="sl-SI" sz="2200" b="1" dirty="0" smtClean="0">
                          <a:solidFill>
                            <a:srgbClr val="C00000"/>
                          </a:solidFill>
                        </a:rPr>
                        <a:t>VEČ predmetov = </a:t>
                      </a:r>
                    </a:p>
                    <a:p>
                      <a:pPr algn="ctr">
                        <a:lnSpc>
                          <a:spcPts val="2400"/>
                        </a:lnSpc>
                      </a:pPr>
                      <a:r>
                        <a:rPr lang="sl-SI" sz="1600" b="1" dirty="0" smtClean="0">
                          <a:solidFill>
                            <a:srgbClr val="C00000"/>
                          </a:solidFill>
                        </a:rPr>
                        <a:t>več</a:t>
                      </a:r>
                      <a:r>
                        <a:rPr lang="sl-SI" sz="1600" b="1" dirty="0" smtClean="0">
                          <a:solidFill>
                            <a:schemeClr val="accent6"/>
                          </a:solidFill>
                        </a:rPr>
                        <a:t> kot eden </a:t>
                      </a:r>
                      <a:r>
                        <a:rPr lang="sl-SI" sz="1600" b="0" dirty="0" smtClean="0">
                          <a:solidFill>
                            <a:schemeClr val="accent6"/>
                          </a:solidFill>
                        </a:rPr>
                        <a:t>=</a:t>
                      </a:r>
                      <a:r>
                        <a:rPr lang="sl-SI" sz="1600" b="1" dirty="0" smtClean="0">
                          <a:solidFill>
                            <a:schemeClr val="accent6"/>
                          </a:solidFill>
                        </a:rPr>
                        <a:t> </a:t>
                      </a:r>
                      <a:r>
                        <a:rPr lang="sl-SI" sz="1600" b="1" i="0" dirty="0" smtClean="0">
                          <a:solidFill>
                            <a:schemeClr val="accent6"/>
                          </a:solidFill>
                        </a:rPr>
                        <a:t>DVA</a:t>
                      </a:r>
                      <a:r>
                        <a:rPr lang="sl-SI" sz="1600" b="1" dirty="0" smtClean="0">
                          <a:solidFill>
                            <a:schemeClr val="accent6"/>
                          </a:solidFill>
                        </a:rPr>
                        <a:t>; </a:t>
                      </a:r>
                      <a:r>
                        <a:rPr lang="sl-SI" sz="1600" b="1" dirty="0" smtClean="0">
                          <a:solidFill>
                            <a:srgbClr val="C00000"/>
                          </a:solidFill>
                        </a:rPr>
                        <a:t>več</a:t>
                      </a:r>
                      <a:r>
                        <a:rPr lang="sl-SI" sz="1600" b="1" dirty="0" smtClean="0">
                          <a:solidFill>
                            <a:schemeClr val="accent6"/>
                          </a:solidFill>
                        </a:rPr>
                        <a:t> kot dva </a:t>
                      </a:r>
                      <a:r>
                        <a:rPr lang="sl-SI" sz="1600" b="1" i="1" dirty="0" smtClean="0">
                          <a:solidFill>
                            <a:schemeClr val="accent6"/>
                          </a:solidFill>
                        </a:rPr>
                        <a:t>= </a:t>
                      </a:r>
                      <a:r>
                        <a:rPr lang="sl-SI" sz="1600" b="1" i="0" dirty="0" smtClean="0">
                          <a:solidFill>
                            <a:schemeClr val="accent6"/>
                          </a:solidFill>
                        </a:rPr>
                        <a:t>TRIJE, ŠTIRJE …, VSI</a:t>
                      </a: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pPr algn="ctr"/>
                      <a:endParaRPr lang="sl-SI" sz="2200" b="1" dirty="0">
                        <a:solidFill>
                          <a:srgbClr val="C00000"/>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1097157">
                <a:tc>
                  <a:txBody>
                    <a:bodyPr/>
                    <a:lstStyle/>
                    <a:p>
                      <a:pPr algn="ctr"/>
                      <a:r>
                        <a:rPr lang="sl-SI" sz="2200" b="1" dirty="0" err="1" smtClean="0">
                          <a:solidFill>
                            <a:schemeClr val="tx1"/>
                          </a:solidFill>
                        </a:rPr>
                        <a:t>INTRAdisciplinarne</a:t>
                      </a:r>
                      <a:endParaRPr lang="sl-SI" sz="2200" b="1" dirty="0" smtClean="0">
                        <a:solidFill>
                          <a:schemeClr val="tx1"/>
                        </a:solidFill>
                      </a:endParaRPr>
                    </a:p>
                    <a:p>
                      <a:pPr algn="ctr"/>
                      <a:r>
                        <a:rPr lang="sl-SI" sz="2200" b="1" u="sng" dirty="0" err="1" smtClean="0">
                          <a:solidFill>
                            <a:srgbClr val="C00000"/>
                          </a:solidFill>
                        </a:rPr>
                        <a:t>znotraj</a:t>
                      </a:r>
                      <a:r>
                        <a:rPr lang="sl-SI" sz="2200" b="1" dirty="0" err="1" smtClean="0">
                          <a:solidFill>
                            <a:srgbClr val="C00000"/>
                          </a:solidFill>
                        </a:rPr>
                        <a:t>predmetne</a:t>
                      </a:r>
                      <a:endParaRPr lang="sl-SI" sz="2200" b="1" dirty="0">
                        <a:solidFill>
                          <a:srgbClr val="C00000"/>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sz="2200" b="1" dirty="0" err="1" smtClean="0">
                          <a:solidFill>
                            <a:schemeClr val="tx1"/>
                          </a:solidFill>
                        </a:rPr>
                        <a:t>MULTIdisciplinarne</a:t>
                      </a:r>
                      <a:endParaRPr lang="sl-SI" sz="2200" b="1" dirty="0" smtClean="0">
                        <a:solidFill>
                          <a:schemeClr val="tx1"/>
                        </a:solidFill>
                      </a:endParaRPr>
                    </a:p>
                    <a:p>
                      <a:pPr algn="ctr"/>
                      <a:r>
                        <a:rPr lang="sl-SI" sz="2200" b="1" u="sng" dirty="0" err="1" smtClean="0">
                          <a:solidFill>
                            <a:srgbClr val="C00000"/>
                          </a:solidFill>
                        </a:rPr>
                        <a:t>mnogo</a:t>
                      </a:r>
                      <a:r>
                        <a:rPr lang="sl-SI" sz="2200" b="1" dirty="0" err="1" smtClean="0">
                          <a:solidFill>
                            <a:srgbClr val="C00000"/>
                          </a:solidFill>
                        </a:rPr>
                        <a:t>predmetne</a:t>
                      </a:r>
                      <a:endParaRPr lang="sl-SI" sz="2200" b="1" dirty="0" smtClean="0">
                        <a:solidFill>
                          <a:srgbClr val="C00000"/>
                        </a:solidFill>
                      </a:endParaRPr>
                    </a:p>
                    <a:p>
                      <a:pPr algn="ctr"/>
                      <a:r>
                        <a:rPr lang="sl-SI" sz="2200" b="1" dirty="0" err="1" smtClean="0">
                          <a:solidFill>
                            <a:srgbClr val="C00000"/>
                          </a:solidFill>
                        </a:rPr>
                        <a:t>RAZNOpredmetne</a:t>
                      </a:r>
                      <a:r>
                        <a:rPr lang="sl-SI" sz="2200" b="1" dirty="0" smtClean="0">
                          <a:solidFill>
                            <a:srgbClr val="C00000"/>
                          </a:solidFill>
                        </a:rPr>
                        <a:t>?</a:t>
                      </a: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sz="2200" b="1" dirty="0" err="1" smtClean="0"/>
                        <a:t>INTERdisciplinarne</a:t>
                      </a:r>
                      <a:endParaRPr lang="sl-SI" sz="2200" b="1" dirty="0" smtClean="0"/>
                    </a:p>
                    <a:p>
                      <a:pPr algn="ctr"/>
                      <a:r>
                        <a:rPr lang="sl-SI" sz="2200" b="1" u="sng" dirty="0" err="1" smtClean="0">
                          <a:solidFill>
                            <a:srgbClr val="C00000"/>
                          </a:solidFill>
                        </a:rPr>
                        <a:t>med</a:t>
                      </a:r>
                      <a:r>
                        <a:rPr lang="sl-SI" sz="2200" b="1" dirty="0" err="1" smtClean="0">
                          <a:solidFill>
                            <a:srgbClr val="C00000"/>
                          </a:solidFill>
                        </a:rPr>
                        <a:t>predmetne</a:t>
                      </a:r>
                      <a:endParaRPr lang="sl-SI" sz="2200" b="1" dirty="0">
                        <a:solidFill>
                          <a:srgbClr val="C00000"/>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r>
              <a:tr h="396196">
                <a:tc>
                  <a:txBody>
                    <a:bodyPr/>
                    <a:lstStyle/>
                    <a:p>
                      <a:pPr algn="ctr"/>
                      <a:r>
                        <a:rPr lang="sl-SI" sz="2000" b="1" i="1" dirty="0" smtClean="0">
                          <a:solidFill>
                            <a:schemeClr val="accent6"/>
                          </a:solidFill>
                        </a:rPr>
                        <a:t>narava povezanosti </a:t>
                      </a:r>
                      <a:endParaRPr lang="sl-SI" sz="2000" b="1" dirty="0">
                        <a:solidFill>
                          <a:schemeClr val="accent6"/>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gridSpan="2">
                  <a:txBody>
                    <a:bodyPr/>
                    <a:lstStyle/>
                    <a:p>
                      <a:pPr algn="ctr"/>
                      <a:r>
                        <a:rPr lang="sl-SI" sz="2000" b="1" i="1" dirty="0" smtClean="0">
                          <a:solidFill>
                            <a:schemeClr val="accent6"/>
                          </a:solidFill>
                        </a:rPr>
                        <a:t>narava povezanosti / interakcije med njimi</a:t>
                      </a:r>
                      <a:endParaRPr lang="sl-SI" sz="2000" b="1" i="1" dirty="0">
                        <a:solidFill>
                          <a:schemeClr val="accent6"/>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pPr algn="ctr"/>
                      <a:endParaRPr lang="sl-SI" sz="2000" b="1" dirty="0">
                        <a:solidFill>
                          <a:schemeClr val="bg1"/>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2300982">
                <a:tc>
                  <a:txBody>
                    <a:bodyPr/>
                    <a:lstStyle/>
                    <a:p>
                      <a:pPr algn="ctr">
                        <a:lnSpc>
                          <a:spcPts val="2000"/>
                        </a:lnSpc>
                      </a:pPr>
                      <a:r>
                        <a:rPr lang="sl-SI" sz="1600" b="1" dirty="0" smtClean="0">
                          <a:solidFill>
                            <a:schemeClr val="accent6"/>
                          </a:solidFill>
                        </a:rPr>
                        <a:t>dva, več ali vse izvajalce </a:t>
                      </a:r>
                      <a:r>
                        <a:rPr lang="sl-SI" sz="2000" b="1" dirty="0" smtClean="0">
                          <a:solidFill>
                            <a:srgbClr val="C00000"/>
                          </a:solidFill>
                        </a:rPr>
                        <a:t>istega predmeta</a:t>
                      </a:r>
                      <a:r>
                        <a:rPr lang="sl-SI" sz="2000" b="1" dirty="0" smtClean="0">
                          <a:solidFill>
                            <a:schemeClr val="accent6"/>
                          </a:solidFill>
                        </a:rPr>
                        <a:t> </a:t>
                      </a:r>
                      <a:r>
                        <a:rPr lang="sl-SI" sz="1600" b="1" dirty="0" smtClean="0">
                          <a:solidFill>
                            <a:schemeClr val="accent6"/>
                          </a:solidFill>
                        </a:rPr>
                        <a:t>v dveh, več ali vseh oddelkih na šoli </a:t>
                      </a:r>
                      <a:r>
                        <a:rPr lang="sl-SI" sz="2000" b="1" dirty="0" smtClean="0">
                          <a:solidFill>
                            <a:srgbClr val="C00000"/>
                          </a:solidFill>
                        </a:rPr>
                        <a:t>povezuje isti/enak učni cilj, dejavnost, pristop …</a:t>
                      </a:r>
                    </a:p>
                    <a:p>
                      <a:pPr algn="ctr">
                        <a:lnSpc>
                          <a:spcPts val="1800"/>
                        </a:lnSpc>
                      </a:pPr>
                      <a:r>
                        <a:rPr lang="sl-SI" sz="1600" b="1" dirty="0" smtClean="0">
                          <a:solidFill>
                            <a:schemeClr val="accent6"/>
                          </a:solidFill>
                        </a:rPr>
                        <a:t>(višja kakovost učnega procesa, razbremenitev učiteljev</a:t>
                      </a:r>
                      <a:r>
                        <a:rPr lang="sl-SI" sz="1600" b="1" baseline="0" dirty="0" smtClean="0">
                          <a:solidFill>
                            <a:schemeClr val="accent6"/>
                          </a:solidFill>
                        </a:rPr>
                        <a:t> itd.</a:t>
                      </a:r>
                      <a:r>
                        <a:rPr lang="sl-SI" sz="1600" b="1" dirty="0" smtClean="0">
                          <a:solidFill>
                            <a:schemeClr val="accent6"/>
                          </a:solidFill>
                        </a:rPr>
                        <a:t>)</a:t>
                      </a:r>
                      <a:endParaRPr lang="sl-SI" sz="1600" b="1" dirty="0">
                        <a:solidFill>
                          <a:schemeClr val="accent6"/>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lnSpc>
                          <a:spcPts val="2200"/>
                        </a:lnSpc>
                      </a:pPr>
                      <a:r>
                        <a:rPr lang="sl-SI" sz="2000" b="1" dirty="0" smtClean="0">
                          <a:solidFill>
                            <a:srgbClr val="C00000"/>
                          </a:solidFill>
                        </a:rPr>
                        <a:t>SKUPNI cilj, dejavnost, pristop …, ki predmete povezuje</a:t>
                      </a:r>
                      <a:r>
                        <a:rPr lang="sl-SI" sz="2000" b="1" baseline="0" dirty="0" smtClean="0">
                          <a:solidFill>
                            <a:srgbClr val="C00000"/>
                          </a:solidFill>
                        </a:rPr>
                        <a:t> OD ZUNAJ</a:t>
                      </a:r>
                      <a:endParaRPr lang="sl-SI" sz="2000" b="1" dirty="0" smtClean="0">
                        <a:solidFill>
                          <a:srgbClr val="C00000"/>
                        </a:solidFill>
                      </a:endParaRPr>
                    </a:p>
                    <a:p>
                      <a:pPr algn="ctr">
                        <a:lnSpc>
                          <a:spcPts val="1800"/>
                        </a:lnSpc>
                      </a:pPr>
                      <a:r>
                        <a:rPr lang="sl-SI" sz="1600" b="1" dirty="0" smtClean="0">
                          <a:solidFill>
                            <a:schemeClr val="accent6"/>
                          </a:solidFill>
                        </a:rPr>
                        <a:t>(vsak</a:t>
                      </a:r>
                      <a:r>
                        <a:rPr lang="sl-SI" sz="1600" b="1" baseline="0" dirty="0" smtClean="0">
                          <a:solidFill>
                            <a:schemeClr val="accent6"/>
                          </a:solidFill>
                        </a:rPr>
                        <a:t> predmet ga lahko doseže sam, vendar ne tako dobro, tj. ne s tako dobrimi učnimi rezultati dijakov)</a:t>
                      </a:r>
                      <a:endParaRPr lang="sl-SI" sz="1600" b="1" dirty="0" smtClean="0">
                        <a:solidFill>
                          <a:schemeClr val="accent6"/>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lnSpc>
                          <a:spcPts val="2200"/>
                        </a:lnSpc>
                      </a:pPr>
                      <a:r>
                        <a:rPr lang="sl-SI" sz="2000" b="1" dirty="0" smtClean="0">
                          <a:solidFill>
                            <a:srgbClr val="C00000"/>
                          </a:solidFill>
                        </a:rPr>
                        <a:t>SKUPNI, že </a:t>
                      </a:r>
                    </a:p>
                    <a:p>
                      <a:pPr algn="ctr">
                        <a:lnSpc>
                          <a:spcPts val="2200"/>
                        </a:lnSpc>
                      </a:pPr>
                      <a:r>
                        <a:rPr lang="sl-SI" sz="2000" b="1" dirty="0" smtClean="0">
                          <a:solidFill>
                            <a:srgbClr val="C00000"/>
                          </a:solidFill>
                        </a:rPr>
                        <a:t>integrirani učni cilj, ki predmete povezuje</a:t>
                      </a:r>
                      <a:r>
                        <a:rPr lang="sl-SI" sz="2000" b="1" baseline="0" dirty="0" smtClean="0">
                          <a:solidFill>
                            <a:srgbClr val="C00000"/>
                          </a:solidFill>
                        </a:rPr>
                        <a:t> OD ZNOTRAJ</a:t>
                      </a:r>
                    </a:p>
                    <a:p>
                      <a:pPr algn="ctr">
                        <a:lnSpc>
                          <a:spcPts val="1800"/>
                        </a:lnSpc>
                      </a:pPr>
                      <a:endParaRPr lang="sl-SI" sz="1600" b="1" dirty="0" smtClean="0">
                        <a:solidFill>
                          <a:schemeClr val="accent6"/>
                        </a:solidFill>
                      </a:endParaRPr>
                    </a:p>
                    <a:p>
                      <a:pPr algn="ctr">
                        <a:lnSpc>
                          <a:spcPts val="1800"/>
                        </a:lnSpc>
                      </a:pPr>
                      <a:r>
                        <a:rPr lang="sl-SI" sz="1600" b="1" dirty="0" smtClean="0">
                          <a:solidFill>
                            <a:schemeClr val="accent6"/>
                          </a:solidFill>
                        </a:rPr>
                        <a:t>(noben predmet ga ne more doseči sam, ker je cilj preveč kompleksen)</a:t>
                      </a:r>
                      <a:endParaRPr lang="sl-SI" sz="1600" b="1" dirty="0">
                        <a:solidFill>
                          <a:schemeClr val="accent6"/>
                        </a:solidFill>
                      </a:endParaRPr>
                    </a:p>
                  </a:txBody>
                  <a:tcPr marL="91439" marR="91439" marT="45715" marB="45715"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r>
            </a:tbl>
          </a:graphicData>
        </a:graphic>
      </p:graphicFrame>
      <p:sp>
        <p:nvSpPr>
          <p:cNvPr id="5" name="Naslov 1"/>
          <p:cNvSpPr>
            <a:spLocks noGrp="1"/>
          </p:cNvSpPr>
          <p:nvPr>
            <p:ph type="title"/>
          </p:nvPr>
        </p:nvSpPr>
        <p:spPr>
          <a:xfrm>
            <a:off x="179512" y="116632"/>
            <a:ext cx="8715375" cy="654050"/>
          </a:xfrm>
          <a:solidFill>
            <a:schemeClr val="accent6"/>
          </a:solidFill>
          <a:ln>
            <a:solidFill>
              <a:schemeClr val="accent6"/>
            </a:solidFill>
          </a:ln>
        </p:spPr>
        <p:txBody>
          <a:bodyPr/>
          <a:lstStyle/>
          <a:p>
            <a:pPr algn="ctr">
              <a:defRPr/>
            </a:pPr>
            <a:r>
              <a:rPr lang="sl-SI" dirty="0" smtClean="0">
                <a:solidFill>
                  <a:schemeClr val="bg1"/>
                </a:solidFill>
                <a:latin typeface="Arial Rounded MT Bold" pitchFamily="34" charset="0"/>
              </a:rPr>
              <a:t>SISTEM KURIKULARNIH POVEZAV</a:t>
            </a:r>
          </a:p>
        </p:txBody>
      </p:sp>
    </p:spTree>
    <p:extLst>
      <p:ext uri="{BB962C8B-B14F-4D97-AF65-F5344CB8AC3E}">
        <p14:creationId xmlns:p14="http://schemas.microsoft.com/office/powerpoint/2010/main" val="376324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015640014"/>
              </p:ext>
            </p:extLst>
          </p:nvPr>
        </p:nvGraphicFramePr>
        <p:xfrm>
          <a:off x="457200" y="357166"/>
          <a:ext cx="8229600" cy="614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Raven puščični konektor 4"/>
          <p:cNvCxnSpPr/>
          <p:nvPr/>
        </p:nvCxnSpPr>
        <p:spPr>
          <a:xfrm rot="5400000">
            <a:off x="5965826" y="3749675"/>
            <a:ext cx="1071562" cy="1587"/>
          </a:xfrm>
          <a:prstGeom prst="straightConnector1">
            <a:avLst/>
          </a:prstGeom>
          <a:ln w="1270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Raven puščični konektor 12"/>
          <p:cNvCxnSpPr/>
          <p:nvPr/>
        </p:nvCxnSpPr>
        <p:spPr>
          <a:xfrm rot="5400000">
            <a:off x="5965826" y="4892675"/>
            <a:ext cx="1071562" cy="1587"/>
          </a:xfrm>
          <a:prstGeom prst="straightConnector1">
            <a:avLst/>
          </a:prstGeom>
          <a:ln w="1270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381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3" descr="collab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571750"/>
            <a:ext cx="412115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body" sz="half" idx="1"/>
          </p:nvPr>
        </p:nvSpPr>
        <p:spPr>
          <a:xfrm>
            <a:off x="250825" y="1928813"/>
            <a:ext cx="4606925" cy="4714875"/>
          </a:xfrm>
        </p:spPr>
        <p:txBody>
          <a:bodyPr/>
          <a:lstStyle/>
          <a:p>
            <a:pPr marL="457200" indent="-457200">
              <a:lnSpc>
                <a:spcPct val="90000"/>
              </a:lnSpc>
              <a:buFontTx/>
              <a:buAutoNum type="arabicPeriod"/>
              <a:defRPr/>
            </a:pPr>
            <a:r>
              <a:rPr lang="sl-SI" b="1" dirty="0" smtClean="0">
                <a:solidFill>
                  <a:schemeClr val="accent6"/>
                </a:solidFill>
              </a:rPr>
              <a:t>izmenjava idej</a:t>
            </a:r>
          </a:p>
          <a:p>
            <a:pPr marL="457200" indent="-457200">
              <a:lnSpc>
                <a:spcPct val="90000"/>
              </a:lnSpc>
              <a:buFontTx/>
              <a:buAutoNum type="arabicPeriod"/>
              <a:defRPr/>
            </a:pPr>
            <a:r>
              <a:rPr lang="sl-SI" b="1" dirty="0" smtClean="0">
                <a:solidFill>
                  <a:schemeClr val="accent6"/>
                </a:solidFill>
              </a:rPr>
              <a:t>diskusijske skupine</a:t>
            </a:r>
          </a:p>
          <a:p>
            <a:pPr marL="457200" indent="-457200">
              <a:lnSpc>
                <a:spcPct val="90000"/>
              </a:lnSpc>
              <a:buFontTx/>
              <a:buAutoNum type="arabicPeriod"/>
              <a:defRPr/>
            </a:pPr>
            <a:r>
              <a:rPr lang="sl-SI" b="1" dirty="0" smtClean="0">
                <a:solidFill>
                  <a:schemeClr val="accent6"/>
                </a:solidFill>
              </a:rPr>
              <a:t>medsebojna opazovanja</a:t>
            </a:r>
            <a:endParaRPr lang="sl-SI" dirty="0" smtClean="0">
              <a:solidFill>
                <a:schemeClr val="accent6"/>
              </a:solidFill>
            </a:endParaRPr>
          </a:p>
          <a:p>
            <a:pPr marL="457200" indent="-457200">
              <a:lnSpc>
                <a:spcPct val="90000"/>
              </a:lnSpc>
              <a:buFontTx/>
              <a:buAutoNum type="arabicPeriod"/>
              <a:defRPr/>
            </a:pPr>
            <a:r>
              <a:rPr lang="sl-SI" b="1" dirty="0" smtClean="0">
                <a:solidFill>
                  <a:schemeClr val="accent6"/>
                </a:solidFill>
              </a:rPr>
              <a:t>skupne učne dejavnosti</a:t>
            </a:r>
            <a:endParaRPr lang="sl-SI" dirty="0" smtClean="0">
              <a:solidFill>
                <a:schemeClr val="accent6"/>
              </a:solidFill>
            </a:endParaRPr>
          </a:p>
          <a:p>
            <a:pPr marL="457200" indent="-457200">
              <a:lnSpc>
                <a:spcPct val="90000"/>
              </a:lnSpc>
              <a:buFontTx/>
              <a:buAutoNum type="arabicPeriod"/>
              <a:defRPr/>
            </a:pPr>
            <a:r>
              <a:rPr lang="sl-SI" b="1" dirty="0" smtClean="0">
                <a:solidFill>
                  <a:schemeClr val="accent6"/>
                </a:solidFill>
              </a:rPr>
              <a:t>izmenjave učiteljev</a:t>
            </a:r>
          </a:p>
          <a:p>
            <a:pPr marL="457200" indent="-457200">
              <a:lnSpc>
                <a:spcPct val="90000"/>
              </a:lnSpc>
              <a:buFontTx/>
              <a:buAutoNum type="arabicPeriod"/>
              <a:defRPr/>
            </a:pPr>
            <a:r>
              <a:rPr lang="sl-SI" b="1" dirty="0" smtClean="0">
                <a:solidFill>
                  <a:schemeClr val="accent6"/>
                </a:solidFill>
              </a:rPr>
              <a:t>timsko poučevanje:</a:t>
            </a:r>
          </a:p>
          <a:p>
            <a:pPr lvl="1">
              <a:lnSpc>
                <a:spcPct val="90000"/>
              </a:lnSpc>
              <a:buFontTx/>
              <a:buNone/>
              <a:defRPr/>
            </a:pPr>
            <a:r>
              <a:rPr lang="sl-SI" b="1" dirty="0" smtClean="0">
                <a:solidFill>
                  <a:schemeClr val="accent6"/>
                </a:solidFill>
              </a:rPr>
              <a:t>- timsko poučevanje tipa</a:t>
            </a:r>
            <a:r>
              <a:rPr lang="sl-SI" b="1" dirty="0" smtClean="0">
                <a:solidFill>
                  <a:schemeClr val="bg1"/>
                </a:solidFill>
              </a:rPr>
              <a:t> </a:t>
            </a:r>
            <a:r>
              <a:rPr lang="sl-SI" b="1" dirty="0" smtClean="0">
                <a:solidFill>
                  <a:schemeClr val="accent6"/>
                </a:solidFill>
              </a:rPr>
              <a:t>B</a:t>
            </a:r>
          </a:p>
        </p:txBody>
      </p:sp>
      <p:sp>
        <p:nvSpPr>
          <p:cNvPr id="6148" name="Rectangle 4"/>
          <p:cNvSpPr>
            <a:spLocks noChangeArrowheads="1"/>
          </p:cNvSpPr>
          <p:nvPr/>
        </p:nvSpPr>
        <p:spPr bwMode="auto">
          <a:xfrm>
            <a:off x="4643438" y="1428750"/>
            <a:ext cx="4143375" cy="1131888"/>
          </a:xfrm>
          <a:prstGeom prst="rect">
            <a:avLst/>
          </a:prstGeom>
          <a:solidFill>
            <a:schemeClr val="accent6">
              <a:lumMod val="20000"/>
              <a:lumOff val="80000"/>
            </a:schemeClr>
          </a:solidFill>
          <a:ln w="9525" algn="ctr">
            <a:noFill/>
            <a:miter lim="800000"/>
            <a:headEnd/>
            <a:tailEnd/>
          </a:ln>
        </p:spPr>
        <p:txBody>
          <a:bodyPr>
            <a:spAutoFit/>
          </a:bodyPr>
          <a:lstStyle/>
          <a:p>
            <a:pPr algn="ctr">
              <a:lnSpc>
                <a:spcPct val="85000"/>
              </a:lnSpc>
              <a:defRPr/>
            </a:pPr>
            <a:r>
              <a:rPr lang="sl-SI" sz="2800" b="1" dirty="0">
                <a:solidFill>
                  <a:schemeClr val="accent6"/>
                </a:solidFill>
                <a:latin typeface="Arial Narrow" pitchFamily="34" charset="0"/>
              </a:rPr>
              <a:t>Nobeden od nas ni tako </a:t>
            </a:r>
            <a:br>
              <a:rPr lang="sl-SI" sz="2800" b="1" dirty="0">
                <a:solidFill>
                  <a:schemeClr val="accent6"/>
                </a:solidFill>
                <a:latin typeface="Arial Narrow" pitchFamily="34" charset="0"/>
              </a:rPr>
            </a:br>
            <a:r>
              <a:rPr lang="sl-SI" sz="2800" b="1" dirty="0">
                <a:solidFill>
                  <a:schemeClr val="accent6"/>
                </a:solidFill>
                <a:latin typeface="Arial Narrow" pitchFamily="34" charset="0"/>
              </a:rPr>
              <a:t>pameten kot mi vsi skupaj.         </a:t>
            </a:r>
          </a:p>
          <a:p>
            <a:pPr algn="r">
              <a:defRPr/>
            </a:pPr>
            <a:r>
              <a:rPr lang="sl-SI" sz="2000" b="1" i="1" dirty="0">
                <a:solidFill>
                  <a:schemeClr val="accent6"/>
                </a:solidFill>
                <a:latin typeface="Arial Narrow" pitchFamily="34" charset="0"/>
              </a:rPr>
              <a:t>Japonski pregovor</a:t>
            </a:r>
          </a:p>
        </p:txBody>
      </p:sp>
      <p:sp>
        <p:nvSpPr>
          <p:cNvPr id="39941" name="Rectangle 2"/>
          <p:cNvSpPr txBox="1">
            <a:spLocks noChangeArrowheads="1"/>
          </p:cNvSpPr>
          <p:nvPr/>
        </p:nvSpPr>
        <p:spPr bwMode="auto">
          <a:xfrm>
            <a:off x="285750" y="285750"/>
            <a:ext cx="8501063" cy="1000125"/>
          </a:xfrm>
          <a:prstGeom prst="rect">
            <a:avLst/>
          </a:prstGeom>
          <a:solidFill>
            <a:schemeClr val="accent2"/>
          </a:solidFill>
          <a:ln w="28575">
            <a:solidFill>
              <a:srgbClr val="00206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sl-SI" sz="3200" b="1">
              <a:solidFill>
                <a:schemeClr val="accent2"/>
              </a:solidFill>
              <a:latin typeface="Arial Rounded MT Bold" pitchFamily="34" charset="0"/>
            </a:endParaRPr>
          </a:p>
          <a:p>
            <a:pPr algn="r" eaLnBrk="1" hangingPunct="1"/>
            <a:r>
              <a:rPr lang="sl-SI" sz="3200" b="1">
                <a:solidFill>
                  <a:schemeClr val="bg1"/>
                </a:solidFill>
                <a:latin typeface="Arial Rounded MT Bold" pitchFamily="34" charset="0"/>
              </a:rPr>
              <a:t>SODELOVALNO POUČEVANJE  </a:t>
            </a:r>
            <a:r>
              <a:rPr lang="sl-SI" sz="3200" b="1">
                <a:solidFill>
                  <a:schemeClr val="accent2"/>
                </a:solidFill>
                <a:latin typeface="Arial Rounded MT Bold" pitchFamily="34" charset="0"/>
              </a:rPr>
              <a:t/>
            </a:r>
            <a:br>
              <a:rPr lang="sl-SI" sz="3200" b="1">
                <a:solidFill>
                  <a:schemeClr val="accent2"/>
                </a:solidFill>
                <a:latin typeface="Arial Rounded MT Bold" pitchFamily="34" charset="0"/>
              </a:rPr>
            </a:br>
            <a:endParaRPr lang="sl-SI" sz="3200" b="1">
              <a:solidFill>
                <a:schemeClr val="accent2"/>
              </a:solidFill>
              <a:latin typeface="Arial Rounded MT Bold" pitchFamily="34" charset="0"/>
            </a:endParaRPr>
          </a:p>
        </p:txBody>
      </p:sp>
      <p:sp>
        <p:nvSpPr>
          <p:cNvPr id="6" name="Rectangle 4"/>
          <p:cNvSpPr>
            <a:spLocks noChangeArrowheads="1"/>
          </p:cNvSpPr>
          <p:nvPr/>
        </p:nvSpPr>
        <p:spPr bwMode="auto">
          <a:xfrm>
            <a:off x="714375" y="5929313"/>
            <a:ext cx="6929438" cy="757237"/>
          </a:xfrm>
          <a:prstGeom prst="rect">
            <a:avLst/>
          </a:prstGeom>
          <a:solidFill>
            <a:schemeClr val="bg1"/>
          </a:solidFill>
          <a:ln w="38100" algn="ctr">
            <a:solidFill>
              <a:srgbClr val="C00000"/>
            </a:solidFill>
            <a:miter lim="800000"/>
            <a:headEnd/>
            <a:tailEnd/>
          </a:ln>
        </p:spPr>
        <p:txBody>
          <a:bodyPr>
            <a:spAutoFit/>
          </a:bodyPr>
          <a:lstStyle/>
          <a:p>
            <a:pPr>
              <a:lnSpc>
                <a:spcPct val="90000"/>
              </a:lnSpc>
              <a:defRPr/>
            </a:pPr>
            <a:r>
              <a:rPr lang="sl-SI" sz="2400" b="1" dirty="0">
                <a:solidFill>
                  <a:srgbClr val="C00000"/>
                </a:solidFill>
                <a:latin typeface="Arial"/>
                <a:cs typeface="Arial"/>
              </a:rPr>
              <a:t>- </a:t>
            </a:r>
            <a:r>
              <a:rPr lang="sl-SI" sz="2400" b="1" dirty="0">
                <a:solidFill>
                  <a:srgbClr val="C00000"/>
                </a:solidFill>
                <a:latin typeface="Arial" charset="0"/>
              </a:rPr>
              <a:t>timsko poučevanje tipa A </a:t>
            </a:r>
          </a:p>
          <a:p>
            <a:pPr>
              <a:lnSpc>
                <a:spcPct val="90000"/>
              </a:lnSpc>
              <a:defRPr/>
            </a:pPr>
            <a:r>
              <a:rPr lang="sl-SI" sz="2400" b="1" dirty="0">
                <a:solidFill>
                  <a:srgbClr val="C00000"/>
                </a:solidFill>
                <a:latin typeface="+mj-lt"/>
              </a:rPr>
              <a:t>  = INTERAKTIVNO TIMSKO POUČEVANJE</a:t>
            </a:r>
          </a:p>
        </p:txBody>
      </p:sp>
      <p:pic>
        <p:nvPicPr>
          <p:cNvPr id="8" name="Ograda vsebine 7" descr="questionmark people.gif"/>
          <p:cNvPicPr>
            <a:picLocks noChangeAspect="1"/>
          </p:cNvPicPr>
          <p:nvPr/>
        </p:nvPicPr>
        <p:blipFill>
          <a:blip r:embed="rId4" cstate="print">
            <a:duotone>
              <a:schemeClr val="accent6">
                <a:shade val="45000"/>
                <a:satMod val="135000"/>
              </a:schemeClr>
              <a:prstClr val="white"/>
            </a:duotone>
          </a:blip>
          <a:srcRect/>
          <a:stretch>
            <a:fillRect/>
          </a:stretch>
        </p:blipFill>
        <p:spPr bwMode="auto">
          <a:xfrm>
            <a:off x="285750" y="142875"/>
            <a:ext cx="1546213" cy="1643051"/>
          </a:xfrm>
          <a:prstGeom prst="rect">
            <a:avLst/>
          </a:prstGeom>
          <a:noFill/>
          <a:ln w="38100">
            <a:solidFill>
              <a:schemeClr val="accent6"/>
            </a:solidFill>
            <a:miter lim="800000"/>
            <a:headEnd/>
            <a:tailEnd/>
          </a:ln>
        </p:spPr>
      </p:pic>
    </p:spTree>
    <p:extLst>
      <p:ext uri="{BB962C8B-B14F-4D97-AF65-F5344CB8AC3E}">
        <p14:creationId xmlns:p14="http://schemas.microsoft.com/office/powerpoint/2010/main" val="10088353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581675829"/>
              </p:ext>
            </p:extLst>
          </p:nvPr>
        </p:nvGraphicFramePr>
        <p:xfrm>
          <a:off x="214312" y="908720"/>
          <a:ext cx="8715436" cy="5775128"/>
        </p:xfrm>
        <a:graphic>
          <a:graphicData uri="http://schemas.openxmlformats.org/drawingml/2006/table">
            <a:tbl>
              <a:tblPr firstRow="1" bandRow="1">
                <a:tableStyleId>{5C22544A-7EE6-4342-B048-85BDC9FD1C3A}</a:tableStyleId>
              </a:tblPr>
              <a:tblGrid>
                <a:gridCol w="571504"/>
                <a:gridCol w="3071834"/>
                <a:gridCol w="2214578"/>
                <a:gridCol w="2857520"/>
              </a:tblGrid>
              <a:tr h="433648">
                <a:tc rowSpan="2">
                  <a:txBody>
                    <a:bodyPr/>
                    <a:lstStyle/>
                    <a:p>
                      <a:pPr algn="ctr"/>
                      <a:r>
                        <a:rPr lang="sl-SI" sz="4400" dirty="0" smtClean="0">
                          <a:solidFill>
                            <a:schemeClr val="accent6"/>
                          </a:solidFill>
                          <a:latin typeface="Arial Rounded MT Bold" pitchFamily="34" charset="0"/>
                        </a:rPr>
                        <a:t>?</a:t>
                      </a:r>
                      <a:endParaRPr lang="sl-SI" sz="4400" dirty="0">
                        <a:solidFill>
                          <a:schemeClr val="accent6"/>
                        </a:solidFill>
                        <a:latin typeface="Arial Rounded MT Bold"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gridSpan="2">
                  <a:txBody>
                    <a:bodyPr/>
                    <a:lstStyle/>
                    <a:p>
                      <a:pPr algn="ctr"/>
                      <a:r>
                        <a:rPr lang="sl-SI" sz="2000" b="1" dirty="0" smtClean="0">
                          <a:solidFill>
                            <a:schemeClr val="accent6"/>
                          </a:solidFill>
                          <a:latin typeface="+mj-lt"/>
                        </a:rPr>
                        <a:t>SKUPAJ </a:t>
                      </a:r>
                      <a:r>
                        <a:rPr lang="sl-SI" sz="2000" b="1" dirty="0" smtClean="0">
                          <a:solidFill>
                            <a:schemeClr val="tx1"/>
                          </a:solidFill>
                          <a:latin typeface="+mj-lt"/>
                        </a:rPr>
                        <a:t> </a:t>
                      </a:r>
                      <a:r>
                        <a:rPr lang="sl-SI" sz="2000" b="0" dirty="0" smtClean="0">
                          <a:solidFill>
                            <a:schemeClr val="tx1"/>
                          </a:solidFill>
                          <a:latin typeface="Arial Narrow" pitchFamily="34" charset="0"/>
                        </a:rPr>
                        <a:t>(v istem prostoru)</a:t>
                      </a:r>
                      <a:endParaRPr lang="sl-SI" sz="2000" b="0" dirty="0">
                        <a:solidFill>
                          <a:schemeClr val="tx1"/>
                        </a:solidFill>
                        <a:latin typeface="Arial Narrow"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hMerge="1">
                  <a:txBody>
                    <a:bodyPr/>
                    <a:lstStyle/>
                    <a:p>
                      <a:pPr algn="ctr"/>
                      <a:endParaRPr lang="sl-SI" dirty="0"/>
                    </a:p>
                  </a:txBody>
                  <a:tcPr/>
                </a:tc>
                <a:tc>
                  <a:txBody>
                    <a:bodyPr/>
                    <a:lstStyle/>
                    <a:p>
                      <a:pPr algn="ctr"/>
                      <a:r>
                        <a:rPr lang="sl-SI" sz="2000" b="1" dirty="0" smtClean="0">
                          <a:solidFill>
                            <a:srgbClr val="C00000"/>
                          </a:solidFill>
                          <a:latin typeface="+mj-lt"/>
                        </a:rPr>
                        <a:t>LOČENO</a:t>
                      </a:r>
                      <a:endParaRPr lang="sl-SI" sz="2000" b="1" dirty="0">
                        <a:solidFill>
                          <a:srgbClr val="C00000"/>
                        </a:solidFill>
                        <a:latin typeface="+mj-lt"/>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415081">
                <a:tc vMerge="1">
                  <a:txBody>
                    <a:bodyPr/>
                    <a:lstStyle/>
                    <a:p>
                      <a:endParaRPr lang="sl-SI" dirty="0"/>
                    </a:p>
                  </a:txBody>
                  <a:tcPr/>
                </a:tc>
                <a:tc>
                  <a:txBody>
                    <a:bodyPr/>
                    <a:lstStyle/>
                    <a:p>
                      <a:pPr algn="ctr"/>
                      <a:r>
                        <a:rPr lang="sl-SI" sz="2000" b="1" dirty="0" smtClean="0">
                          <a:solidFill>
                            <a:schemeClr val="tx1"/>
                          </a:solidFill>
                          <a:latin typeface="Arial Narrow" pitchFamily="34" charset="0"/>
                        </a:rPr>
                        <a:t>vzporedno</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sl-SI" sz="2000" b="1" dirty="0" smtClean="0">
                          <a:solidFill>
                            <a:schemeClr val="tx1"/>
                          </a:solidFill>
                          <a:latin typeface="Arial Narrow" pitchFamily="34" charset="0"/>
                        </a:rPr>
                        <a:t>zaporedno</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sl-SI" sz="2000" b="0" dirty="0" smtClean="0">
                          <a:solidFill>
                            <a:schemeClr val="tx1"/>
                          </a:solidFill>
                          <a:latin typeface="Arial Narrow" pitchFamily="34" charset="0"/>
                        </a:rPr>
                        <a:t>(praviloma)</a:t>
                      </a:r>
                      <a:r>
                        <a:rPr lang="sl-SI" sz="2000" b="1" dirty="0" smtClean="0">
                          <a:solidFill>
                            <a:schemeClr val="tx1"/>
                          </a:solidFill>
                          <a:latin typeface="Arial Narrow" pitchFamily="34" charset="0"/>
                        </a:rPr>
                        <a:t> vzporedno</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1255348">
                <a:tc>
                  <a:txBody>
                    <a:bodyPr/>
                    <a:lstStyle/>
                    <a:p>
                      <a:pPr algn="ctr">
                        <a:lnSpc>
                          <a:spcPts val="2000"/>
                        </a:lnSpc>
                      </a:pPr>
                      <a:r>
                        <a:rPr lang="sl-SI" sz="2000" b="1" dirty="0" smtClean="0">
                          <a:solidFill>
                            <a:schemeClr val="tx1"/>
                          </a:solidFill>
                          <a:latin typeface="Arial Narrow" pitchFamily="34" charset="0"/>
                        </a:rPr>
                        <a:t>iste dejavnosti</a:t>
                      </a:r>
                      <a:endParaRPr lang="sl-SI" sz="2000" b="1" dirty="0">
                        <a:solidFill>
                          <a:schemeClr val="tx1"/>
                        </a:solidFill>
                        <a:latin typeface="Arial Narrow" pitchFamily="34" charset="0"/>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sl-SI" sz="2400" b="1" dirty="0" smtClean="0">
                          <a:solidFill>
                            <a:schemeClr val="accent6"/>
                          </a:solidFill>
                          <a:latin typeface="+mn-lt"/>
                        </a:rPr>
                        <a:t>1. </a:t>
                      </a:r>
                    </a:p>
                    <a:p>
                      <a:pPr algn="ctr"/>
                      <a:r>
                        <a:rPr lang="sl-SI" sz="2400" b="1" dirty="0" smtClean="0">
                          <a:solidFill>
                            <a:schemeClr val="accent6"/>
                          </a:solidFill>
                          <a:latin typeface="Arial Rounded MT Bold" pitchFamily="34" charset="0"/>
                          <a:cs typeface="Arial" pitchFamily="34" charset="0"/>
                        </a:rPr>
                        <a:t>DVOGOVORNO</a:t>
                      </a:r>
                    </a:p>
                    <a:p>
                      <a:pPr algn="ctr"/>
                      <a:r>
                        <a:rPr lang="sl-SI" sz="2000" b="1" dirty="0" err="1" smtClean="0">
                          <a:solidFill>
                            <a:schemeClr val="accent6"/>
                          </a:solidFill>
                          <a:latin typeface="Arial Narrow" pitchFamily="34" charset="0"/>
                          <a:cs typeface="Arial" pitchFamily="34" charset="0"/>
                        </a:rPr>
                        <a:t>kolaborativno</a:t>
                      </a:r>
                      <a:r>
                        <a:rPr lang="sl-SI" sz="2000" b="1" dirty="0" smtClean="0">
                          <a:solidFill>
                            <a:schemeClr val="accent6"/>
                          </a:solidFill>
                          <a:latin typeface="Arial Narrow" pitchFamily="34" charset="0"/>
                          <a:cs typeface="Arial" pitchFamily="34" charset="0"/>
                        </a:rPr>
                        <a:t>/</a:t>
                      </a:r>
                      <a:r>
                        <a:rPr lang="sl-SI" sz="2000" b="1" dirty="0" err="1" smtClean="0">
                          <a:solidFill>
                            <a:schemeClr val="accent6"/>
                          </a:solidFill>
                          <a:latin typeface="Arial Narrow" pitchFamily="34" charset="0"/>
                          <a:cs typeface="Arial" pitchFamily="34" charset="0"/>
                        </a:rPr>
                        <a:t>dialogično</a:t>
                      </a:r>
                      <a:endParaRPr lang="sl-SI" sz="2000" b="0" dirty="0" smtClean="0">
                        <a:solidFill>
                          <a:schemeClr val="accent6"/>
                        </a:solidFill>
                        <a:latin typeface="Arial Narrow"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CCCC"/>
                    </a:solidFill>
                  </a:tcPr>
                </a:tc>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mn-lt"/>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Arial Rounded MT Bold" pitchFamily="34" charset="0"/>
                          <a:cs typeface="Arial" pitchFamily="34" charset="0"/>
                        </a:rPr>
                        <a:t>IZMENJALNO</a:t>
                      </a:r>
                    </a:p>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err="1" smtClean="0">
                          <a:solidFill>
                            <a:schemeClr val="accent6"/>
                          </a:solidFill>
                          <a:latin typeface="Arial Narrow" pitchFamily="34" charset="0"/>
                          <a:cs typeface="Arial" pitchFamily="34" charset="0"/>
                        </a:rPr>
                        <a:t>alternacijsko</a:t>
                      </a:r>
                      <a:endParaRPr lang="sl-SI" sz="2000" b="1" dirty="0" smtClean="0">
                        <a:solidFill>
                          <a:schemeClr val="accent6"/>
                        </a:solidFill>
                        <a:latin typeface="Arial Narrow"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l-SI" sz="1600" b="0" dirty="0" smtClean="0">
                        <a:solidFill>
                          <a:schemeClr val="accent6"/>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sl-SI" sz="1600" b="0" dirty="0" smtClean="0">
                          <a:solidFill>
                            <a:schemeClr val="accent6"/>
                          </a:solidFill>
                          <a:latin typeface="+mn-lt"/>
                        </a:rPr>
                        <a:t>(rotirata</a:t>
                      </a:r>
                      <a:r>
                        <a:rPr lang="sl-SI" sz="1600" b="0" baseline="0" dirty="0" smtClean="0">
                          <a:solidFill>
                            <a:schemeClr val="accent6"/>
                          </a:solidFill>
                          <a:latin typeface="+mn-lt"/>
                        </a:rPr>
                        <a:t> učitelja ali učenci/dijaki</a:t>
                      </a:r>
                      <a:r>
                        <a:rPr lang="sl-SI" sz="1600" b="0" dirty="0" smtClean="0">
                          <a:solidFill>
                            <a:schemeClr val="accent6"/>
                          </a:solidFill>
                          <a:latin typeface="+mn-lt"/>
                        </a:rPr>
                        <a:t>)</a:t>
                      </a:r>
                      <a:endParaRPr lang="sl-SI" sz="1600" b="0" dirty="0">
                        <a:solidFill>
                          <a:schemeClr val="accent6"/>
                        </a:solidFill>
                        <a:latin typeface="+mn-lt"/>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99"/>
                    </a:solidFill>
                  </a:tcPr>
                </a:tc>
                <a:tc rowSpan="2">
                  <a:txBody>
                    <a:bodyPr/>
                    <a:lstStyle/>
                    <a:p>
                      <a:pPr algn="ctr"/>
                      <a:r>
                        <a:rPr lang="sl-SI" sz="2400" b="1" dirty="0" smtClean="0">
                          <a:solidFill>
                            <a:schemeClr val="accent6"/>
                          </a:solidFill>
                          <a:latin typeface="+mn-lt"/>
                        </a:rPr>
                        <a:t>6.</a:t>
                      </a:r>
                    </a:p>
                    <a:p>
                      <a:pPr algn="ctr"/>
                      <a:r>
                        <a:rPr lang="sl-SI" sz="2400" b="1" dirty="0" smtClean="0">
                          <a:solidFill>
                            <a:schemeClr val="accent6"/>
                          </a:solidFill>
                          <a:latin typeface="Arial Rounded MT Bold" pitchFamily="34" charset="0"/>
                          <a:cs typeface="Arial" pitchFamily="34" charset="0"/>
                        </a:rPr>
                        <a:t>VZPOREDNO</a:t>
                      </a:r>
                    </a:p>
                    <a:p>
                      <a:pPr algn="ctr"/>
                      <a:r>
                        <a:rPr lang="sl-SI" sz="2000" b="1" dirty="0" smtClean="0">
                          <a:solidFill>
                            <a:schemeClr val="accent6"/>
                          </a:solidFill>
                          <a:latin typeface="Arial Narrow" pitchFamily="34" charset="0"/>
                          <a:cs typeface="Arial" pitchFamily="34" charset="0"/>
                        </a:rPr>
                        <a:t>paralelno</a:t>
                      </a:r>
                      <a:endParaRPr lang="sl-SI" sz="2000" b="1" dirty="0">
                        <a:solidFill>
                          <a:schemeClr val="accent6"/>
                        </a:solidFill>
                        <a:latin typeface="Arial Narrow"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r>
              <a:tr h="0">
                <a:tc rowSpan="4">
                  <a:txBody>
                    <a:bodyPr/>
                    <a:lstStyle/>
                    <a:p>
                      <a:pPr algn="ctr">
                        <a:lnSpc>
                          <a:spcPts val="2000"/>
                        </a:lnSpc>
                      </a:pPr>
                      <a:r>
                        <a:rPr lang="sl-SI" sz="2000" b="1" dirty="0" smtClean="0">
                          <a:solidFill>
                            <a:schemeClr val="tx1"/>
                          </a:solidFill>
                          <a:latin typeface="Arial Narrow" pitchFamily="34" charset="0"/>
                        </a:rPr>
                        <a:t>različne</a:t>
                      </a:r>
                    </a:p>
                    <a:p>
                      <a:pPr algn="ctr">
                        <a:lnSpc>
                          <a:spcPts val="2000"/>
                        </a:lnSpc>
                      </a:pPr>
                      <a:r>
                        <a:rPr lang="sl-SI" sz="2000" b="1" dirty="0" smtClean="0">
                          <a:solidFill>
                            <a:schemeClr val="tx1"/>
                          </a:solidFill>
                          <a:latin typeface="Arial Narrow" pitchFamily="34" charset="0"/>
                        </a:rPr>
                        <a:t> dejavnosti</a:t>
                      </a:r>
                      <a:endParaRPr lang="sl-SI" sz="2000" b="1" dirty="0">
                        <a:solidFill>
                          <a:schemeClr val="tx1"/>
                        </a:solidFill>
                        <a:latin typeface="Arial Narrow" pitchFamily="34" charset="0"/>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rowSpan="2">
                  <a:txBody>
                    <a:bodyPr/>
                    <a:lstStyle/>
                    <a:p>
                      <a:pPr algn="ctr"/>
                      <a:r>
                        <a:rPr lang="sl-SI" sz="2400" b="1" dirty="0" smtClean="0">
                          <a:solidFill>
                            <a:schemeClr val="accent6"/>
                          </a:solidFill>
                          <a:latin typeface="+mn-lt"/>
                        </a:rPr>
                        <a:t>2.</a:t>
                      </a:r>
                    </a:p>
                    <a:p>
                      <a:pPr algn="ctr"/>
                      <a:r>
                        <a:rPr lang="sl-SI" sz="2400" b="1" dirty="0" smtClean="0">
                          <a:solidFill>
                            <a:schemeClr val="accent6"/>
                          </a:solidFill>
                          <a:latin typeface="Arial Rounded MT Bold" pitchFamily="34" charset="0"/>
                          <a:cs typeface="Arial" pitchFamily="34" charset="0"/>
                        </a:rPr>
                        <a:t>SOODVISNO</a:t>
                      </a:r>
                    </a:p>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smtClean="0">
                          <a:solidFill>
                            <a:schemeClr val="accent6"/>
                          </a:solidFill>
                          <a:latin typeface="Arial Narrow" pitchFamily="34" charset="0"/>
                          <a:cs typeface="Arial" pitchFamily="34" charset="0"/>
                        </a:rPr>
                        <a:t>tradicionalno timsko</a:t>
                      </a:r>
                      <a:endParaRPr lang="sl-SI" sz="2000" b="0" dirty="0">
                        <a:solidFill>
                          <a:schemeClr val="accent6"/>
                        </a:solidFill>
                        <a:latin typeface="Arial Rounded MT Bold"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E7E7"/>
                    </a:solidFill>
                  </a:tcPr>
                </a:tc>
                <a:tc vMerge="1">
                  <a:txBody>
                    <a:bodyPr/>
                    <a:lstStyle/>
                    <a:p>
                      <a:endParaRPr lang="sl-SI"/>
                    </a:p>
                  </a:txBody>
                  <a:tcPr/>
                </a:tc>
                <a:tc vMerge="1">
                  <a:txBody>
                    <a:bodyPr/>
                    <a:lstStyle/>
                    <a:p>
                      <a:endParaRPr lang="sl-SI"/>
                    </a:p>
                  </a:txBody>
                  <a:tcPr/>
                </a:tc>
              </a:tr>
              <a:tr h="1100571">
                <a:tc vMerge="1">
                  <a:txBody>
                    <a:bodyPr/>
                    <a:lstStyle/>
                    <a:p>
                      <a:pPr algn="ctr">
                        <a:lnSpc>
                          <a:spcPts val="2000"/>
                        </a:lnSpc>
                      </a:pPr>
                      <a:endParaRPr lang="sl-SI" sz="2400" b="1" dirty="0">
                        <a:solidFill>
                          <a:schemeClr val="tx1"/>
                        </a:solidFill>
                        <a:latin typeface="Arial Narrow" pitchFamily="34" charset="0"/>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vMerge="1">
                  <a:txBody>
                    <a:bodyPr/>
                    <a:lstStyle/>
                    <a:p>
                      <a:pPr algn="ctr"/>
                      <a:endParaRPr lang="sl-SI" sz="2000" b="0" dirty="0">
                        <a:solidFill>
                          <a:schemeClr val="accent6"/>
                        </a:solidFill>
                        <a:latin typeface="Arial Rounded MT Bold"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3737"/>
                    </a:solidFill>
                  </a:tcPr>
                </a:tc>
                <a:tc vMerge="1">
                  <a:txBody>
                    <a:bodyPr/>
                    <a:lstStyle/>
                    <a:p>
                      <a:endParaRPr lang="sl-SI"/>
                    </a:p>
                  </a:txBody>
                  <a:tcPr/>
                </a:tc>
                <a:tc rowSpan="3">
                  <a:txBody>
                    <a:bodyPr/>
                    <a:lstStyle/>
                    <a:p>
                      <a:pPr algn="ctr"/>
                      <a:r>
                        <a:rPr lang="sl-SI" sz="2400" b="1" dirty="0" smtClean="0">
                          <a:solidFill>
                            <a:schemeClr val="accent6"/>
                          </a:solidFill>
                          <a:latin typeface="+mn-lt"/>
                        </a:rPr>
                        <a:t>7.</a:t>
                      </a:r>
                    </a:p>
                    <a:p>
                      <a:pPr algn="ctr"/>
                      <a:r>
                        <a:rPr lang="sl-SI" sz="2400" b="1" dirty="0" smtClean="0">
                          <a:solidFill>
                            <a:schemeClr val="accent6"/>
                          </a:solidFill>
                          <a:latin typeface="Arial Rounded MT Bold" pitchFamily="34" charset="0"/>
                          <a:cs typeface="Arial" pitchFamily="34" charset="0"/>
                        </a:rPr>
                        <a:t>RAZLOČEVALNO</a:t>
                      </a:r>
                    </a:p>
                    <a:p>
                      <a:pPr algn="ctr"/>
                      <a:r>
                        <a:rPr lang="sl-SI" sz="2000" b="1" dirty="0" smtClean="0">
                          <a:solidFill>
                            <a:schemeClr val="accent6"/>
                          </a:solidFill>
                          <a:latin typeface="Arial Narrow" pitchFamily="34" charset="0"/>
                          <a:cs typeface="Arial" pitchFamily="34" charset="0"/>
                        </a:rPr>
                        <a:t>diferencirano</a:t>
                      </a:r>
                      <a:endParaRPr lang="sl-SI" sz="2000" b="1" dirty="0">
                        <a:solidFill>
                          <a:schemeClr val="accent6"/>
                        </a:solidFill>
                        <a:latin typeface="Arial Narrow"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DCDCF4"/>
                    </a:solidFill>
                  </a:tcPr>
                </a:tc>
              </a:tr>
              <a:tr h="1109161">
                <a:tc vMerge="1">
                  <a:txBody>
                    <a:bodyPr/>
                    <a:lstStyle/>
                    <a:p>
                      <a:endParaRPr lang="sl-SI"/>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mn-lt"/>
                        </a:rPr>
                        <a:t>3.</a:t>
                      </a:r>
                    </a:p>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Arial Rounded MT Bold" pitchFamily="34" charset="0"/>
                          <a:cs typeface="Arial" pitchFamily="34" charset="0"/>
                        </a:rPr>
                        <a:t>DOPOLNJEVALNO</a:t>
                      </a:r>
                    </a:p>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smtClean="0">
                          <a:solidFill>
                            <a:schemeClr val="accent6"/>
                          </a:solidFill>
                          <a:latin typeface="Arial Narrow" pitchFamily="34" charset="0"/>
                          <a:cs typeface="Arial" pitchFamily="34" charset="0"/>
                        </a:rPr>
                        <a:t>komplementarno</a:t>
                      </a:r>
                      <a:endParaRPr lang="sl-SI" sz="2000" b="0" dirty="0" smtClean="0">
                        <a:solidFill>
                          <a:schemeClr val="accent6"/>
                        </a:solidFill>
                        <a:latin typeface="Arial Rounded MT Bold"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99"/>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l-SI" sz="2400" b="1" dirty="0" smtClean="0">
                        <a:solidFill>
                          <a:srgbClr val="C00000"/>
                        </a:solidFill>
                        <a:latin typeface="+mn-lt"/>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D7AF"/>
                    </a:solidFill>
                  </a:tcPr>
                </a:tc>
                <a:tc vMerge="1">
                  <a:txBody>
                    <a:bodyPr/>
                    <a:lstStyle/>
                    <a:p>
                      <a:endParaRPr lang="sl-SI"/>
                    </a:p>
                  </a:txBody>
                  <a:tcPr/>
                </a:tc>
              </a:tr>
              <a:tr h="1348980">
                <a:tc vMerge="1">
                  <a:txBody>
                    <a:bodyPr/>
                    <a:lstStyle/>
                    <a:p>
                      <a:pPr algn="ctr"/>
                      <a:endParaRPr lang="sl-SI" sz="2400" b="1" dirty="0">
                        <a:solidFill>
                          <a:schemeClr val="tx1"/>
                        </a:solidFill>
                        <a:latin typeface="Arial Narrow" pitchFamily="34" charset="0"/>
                      </a:endParaRPr>
                    </a:p>
                  </a:txBody>
                  <a:tcPr vert="vert"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mn-lt"/>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Arial Rounded MT Bold" pitchFamily="34" charset="0"/>
                          <a:cs typeface="Arial" pitchFamily="34" charset="0"/>
                        </a:rPr>
                        <a:t>PODPORNO</a:t>
                      </a:r>
                    </a:p>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err="1" smtClean="0">
                          <a:solidFill>
                            <a:schemeClr val="accent6"/>
                          </a:solidFill>
                          <a:latin typeface="Arial Narrow" pitchFamily="34" charset="0"/>
                          <a:cs typeface="Arial" pitchFamily="34" charset="0"/>
                        </a:rPr>
                        <a:t>suportivno</a:t>
                      </a:r>
                      <a:endParaRPr lang="sl-SI" sz="2000" b="1" dirty="0" smtClean="0">
                        <a:solidFill>
                          <a:schemeClr val="accent6"/>
                        </a:solidFill>
                        <a:latin typeface="Arial Narrow"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sl-SI" sz="1600" b="0" dirty="0" smtClean="0">
                          <a:solidFill>
                            <a:schemeClr val="accent6"/>
                          </a:solidFill>
                          <a:latin typeface="+mn-lt"/>
                        </a:rPr>
                        <a:t>(eden poučuje,</a:t>
                      </a:r>
                      <a:r>
                        <a:rPr lang="sl-SI" sz="1600" b="0" baseline="0" dirty="0" smtClean="0">
                          <a:solidFill>
                            <a:schemeClr val="accent6"/>
                          </a:solidFill>
                          <a:latin typeface="+mn-lt"/>
                        </a:rPr>
                        <a:t> </a:t>
                      </a:r>
                      <a:r>
                        <a:rPr lang="sl-SI" sz="1600" b="0" dirty="0" smtClean="0">
                          <a:solidFill>
                            <a:schemeClr val="accent6"/>
                          </a:solidFill>
                          <a:latin typeface="+mn-lt"/>
                        </a:rPr>
                        <a:t>drugi opazuje)</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l-SI" sz="2400" b="1" dirty="0" smtClean="0">
                        <a:solidFill>
                          <a:srgbClr val="C00000"/>
                        </a:solidFill>
                        <a:latin typeface="+mn-lt"/>
                      </a:endParaRPr>
                    </a:p>
                  </a:txBody>
                  <a:tcPr anchor="ctr">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CC00"/>
                    </a:solidFill>
                  </a:tcPr>
                </a:tc>
                <a:tc vMerge="1">
                  <a:txBody>
                    <a:bodyPr/>
                    <a:lstStyle/>
                    <a:p>
                      <a:pPr algn="ctr"/>
                      <a:endParaRPr lang="sl-SI" sz="2400" b="1" dirty="0">
                        <a:solidFill>
                          <a:schemeClr val="accent6"/>
                        </a:solidFill>
                        <a:latin typeface="+mn-lt"/>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6">
                        <a:lumMod val="20000"/>
                        <a:lumOff val="80000"/>
                      </a:schemeClr>
                    </a:solidFill>
                  </a:tcPr>
                </a:tc>
              </a:tr>
            </a:tbl>
          </a:graphicData>
        </a:graphic>
      </p:graphicFrame>
      <p:sp>
        <p:nvSpPr>
          <p:cNvPr id="8195" name="PoljeZBesedilom 4"/>
          <p:cNvSpPr txBox="1">
            <a:spLocks noChangeArrowheads="1"/>
          </p:cNvSpPr>
          <p:nvPr/>
        </p:nvSpPr>
        <p:spPr bwMode="auto">
          <a:xfrm>
            <a:off x="214312" y="163391"/>
            <a:ext cx="8715375" cy="585788"/>
          </a:xfrm>
          <a:prstGeom prst="rect">
            <a:avLst/>
          </a:prstGeom>
          <a:solidFill>
            <a:schemeClr val="accent6"/>
          </a:solidFill>
          <a:ln w="9525">
            <a:noFill/>
            <a:miter lim="800000"/>
            <a:headEnd/>
            <a:tailEnd/>
          </a:ln>
        </p:spPr>
        <p:txBody>
          <a:bodyPr anchor="ctr">
            <a:spAutoFit/>
          </a:bodyPr>
          <a:lstStyle/>
          <a:p>
            <a:pPr algn="ctr">
              <a:defRPr/>
            </a:pPr>
            <a:r>
              <a:rPr lang="sl-SI" sz="3200" b="1" dirty="0">
                <a:solidFill>
                  <a:schemeClr val="bg1"/>
                </a:solidFill>
                <a:latin typeface="Arial Rounded MT Bold" pitchFamily="34" charset="0"/>
              </a:rPr>
              <a:t>INTERAKTIVNO</a:t>
            </a:r>
            <a:r>
              <a:rPr lang="sl-SI" sz="3200" b="1" dirty="0">
                <a:latin typeface="Arial Rounded MT Bold" pitchFamily="34" charset="0"/>
              </a:rPr>
              <a:t> </a:t>
            </a:r>
            <a:r>
              <a:rPr lang="sl-SI" sz="3200" b="1" dirty="0">
                <a:solidFill>
                  <a:schemeClr val="bg1"/>
                </a:solidFill>
                <a:latin typeface="Arial Rounded MT Bold" pitchFamily="34" charset="0"/>
              </a:rPr>
              <a:t>TIMSKO</a:t>
            </a:r>
            <a:r>
              <a:rPr lang="sl-SI" sz="3200" b="1" dirty="0">
                <a:latin typeface="Arial Rounded MT Bold" pitchFamily="34" charset="0"/>
              </a:rPr>
              <a:t> </a:t>
            </a:r>
            <a:r>
              <a:rPr lang="sl-SI" sz="3200" b="1" dirty="0">
                <a:solidFill>
                  <a:schemeClr val="bg1"/>
                </a:solidFill>
                <a:latin typeface="Arial Rounded MT Bold" pitchFamily="34" charset="0"/>
              </a:rPr>
              <a:t>POUČEVANJE</a:t>
            </a:r>
          </a:p>
        </p:txBody>
      </p:sp>
    </p:spTree>
    <p:extLst>
      <p:ext uri="{BB962C8B-B14F-4D97-AF65-F5344CB8AC3E}">
        <p14:creationId xmlns:p14="http://schemas.microsoft.com/office/powerpoint/2010/main" val="386593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1500188"/>
            <a:ext cx="8334127" cy="1357312"/>
          </a:xfrm>
        </p:spPr>
        <p:txBody>
          <a:bodyPr/>
          <a:lstStyle/>
          <a:p>
            <a:pPr algn="ctr" eaLnBrk="1" hangingPunct="1"/>
            <a:r>
              <a:rPr lang="sl-SI" sz="2400" dirty="0" smtClean="0">
                <a:solidFill>
                  <a:srgbClr val="C00000"/>
                </a:solidFill>
                <a:cs typeface="Arial" pitchFamily="34" charset="0"/>
              </a:rPr>
              <a:t>Uspešnost </a:t>
            </a:r>
            <a:r>
              <a:rPr lang="sl-SI" sz="2400" dirty="0" smtClean="0">
                <a:solidFill>
                  <a:srgbClr val="C00000"/>
                </a:solidFill>
                <a:cs typeface="Arial" pitchFamily="34" charset="0"/>
              </a:rPr>
              <a:t>povezovanja in sodelovanja (MP/KP – SP/TP)</a:t>
            </a:r>
            <a:r>
              <a:rPr lang="sl-SI" sz="2400" dirty="0" smtClean="0">
                <a:solidFill>
                  <a:srgbClr val="C00000"/>
                </a:solidFill>
                <a:cs typeface="Arial" pitchFamily="34" charset="0"/>
              </a:rPr>
              <a:t/>
            </a:r>
            <a:br>
              <a:rPr lang="sl-SI" sz="2400" dirty="0" smtClean="0">
                <a:solidFill>
                  <a:srgbClr val="C00000"/>
                </a:solidFill>
                <a:cs typeface="Arial" pitchFamily="34" charset="0"/>
              </a:rPr>
            </a:br>
            <a:r>
              <a:rPr lang="sl-SI" sz="2400" dirty="0" smtClean="0">
                <a:solidFill>
                  <a:srgbClr val="C00000"/>
                </a:solidFill>
                <a:cs typeface="Arial" pitchFamily="34" charset="0"/>
              </a:rPr>
              <a:t>je odvisna od kakovosti sodelovanja, </a:t>
            </a:r>
            <a:r>
              <a:rPr lang="sl-SI" sz="2400" dirty="0" smtClean="0">
                <a:solidFill>
                  <a:srgbClr val="C00000"/>
                </a:solidFill>
                <a:cs typeface="Arial" pitchFamily="34" charset="0"/>
              </a:rPr>
              <a:t/>
            </a:r>
            <a:br>
              <a:rPr lang="sl-SI" sz="2400" dirty="0" smtClean="0">
                <a:solidFill>
                  <a:srgbClr val="C00000"/>
                </a:solidFill>
                <a:cs typeface="Arial" pitchFamily="34" charset="0"/>
              </a:rPr>
            </a:br>
            <a:r>
              <a:rPr lang="sl-SI" sz="2400" dirty="0" smtClean="0">
                <a:solidFill>
                  <a:srgbClr val="C00000"/>
                </a:solidFill>
                <a:cs typeface="Arial" pitchFamily="34" charset="0"/>
              </a:rPr>
              <a:t>ključno </a:t>
            </a:r>
            <a:r>
              <a:rPr lang="sl-SI" sz="2400" dirty="0" smtClean="0">
                <a:solidFill>
                  <a:srgbClr val="C00000"/>
                </a:solidFill>
                <a:cs typeface="Arial" pitchFamily="34" charset="0"/>
              </a:rPr>
              <a:t>pa je SKUPNO NAČRTOVANJE.</a:t>
            </a:r>
            <a:endParaRPr lang="sl-SI" sz="2400" dirty="0" smtClean="0">
              <a:solidFill>
                <a:srgbClr val="C00000"/>
              </a:solidFill>
              <a:cs typeface="Arial" pitchFamily="34" charset="0"/>
              <a:sym typeface="Wingdings 3" pitchFamily="18" charset="2"/>
            </a:endParaRPr>
          </a:p>
        </p:txBody>
      </p:sp>
      <p:graphicFrame>
        <p:nvGraphicFramePr>
          <p:cNvPr id="20512" name="Group 32"/>
          <p:cNvGraphicFramePr>
            <a:graphicFrameLocks noGrp="1"/>
          </p:cNvGraphicFramePr>
          <p:nvPr>
            <p:ph idx="1"/>
          </p:nvPr>
        </p:nvGraphicFramePr>
        <p:xfrm>
          <a:off x="428625" y="2928938"/>
          <a:ext cx="8358188" cy="3543300"/>
        </p:xfrm>
        <a:graphic>
          <a:graphicData uri="http://schemas.openxmlformats.org/drawingml/2006/table">
            <a:tbl>
              <a:tblPr/>
              <a:tblGrid>
                <a:gridCol w="2321719"/>
                <a:gridCol w="2031504"/>
                <a:gridCol w="1915418"/>
                <a:gridCol w="2089547"/>
              </a:tblGrid>
              <a:tr h="8763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l-SI" sz="2400" b="1" i="1" u="none" strike="noStrike" cap="none" normalizeH="0" baseline="0" dirty="0" smtClean="0">
                          <a:ln>
                            <a:noFill/>
                          </a:ln>
                          <a:solidFill>
                            <a:schemeClr val="tx1"/>
                          </a:solidFill>
                          <a:effectLst/>
                          <a:latin typeface="Arial" charset="0"/>
                        </a:rPr>
                        <a:t>Faze</a:t>
                      </a: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400" b="1" i="1" u="none" strike="noStrike" cap="none" normalizeH="0" baseline="0" dirty="0" smtClean="0">
                          <a:ln>
                            <a:noFill/>
                          </a:ln>
                          <a:solidFill>
                            <a:schemeClr val="tx1"/>
                          </a:solidFill>
                          <a:effectLst/>
                          <a:latin typeface="Arial" charset="0"/>
                        </a:rPr>
                        <a:t>Vrste</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38100" cap="flat" cmpd="sng" algn="ctr">
                      <a:solidFill>
                        <a:schemeClr val="bg1"/>
                      </a:solidFill>
                      <a:prstDash val="solid"/>
                      <a:round/>
                      <a:headEnd type="none" w="med" len="med"/>
                      <a:tailEnd type="none" w="med" len="med"/>
                    </a:lnTlToBr>
                    <a:lnBlToTr>
                      <a:noFill/>
                    </a:lnBlToTr>
                    <a:solidFill>
                      <a:srgbClr val="B7B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400" b="1" i="1" u="none" strike="noStrike" cap="none" normalizeH="0" baseline="0" dirty="0" smtClean="0">
                          <a:ln>
                            <a:noFill/>
                          </a:ln>
                          <a:solidFill>
                            <a:schemeClr val="bg1"/>
                          </a:solidFill>
                          <a:effectLst/>
                          <a:latin typeface="Arial" charset="0"/>
                        </a:rPr>
                        <a:t>NAČRTO-VANJE</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400" b="1" i="1" u="none" strike="noStrike" cap="none" normalizeH="0" baseline="0" dirty="0" smtClean="0">
                          <a:ln>
                            <a:noFill/>
                          </a:ln>
                          <a:solidFill>
                            <a:schemeClr val="tx1"/>
                          </a:solidFill>
                          <a:effectLst/>
                          <a:latin typeface="Arial" charset="0"/>
                        </a:rPr>
                        <a:t>Izvajanje</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B7B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400" b="1" i="1" u="none" strike="noStrike" cap="none" normalizeH="0" baseline="0" dirty="0" smtClean="0">
                          <a:ln>
                            <a:noFill/>
                          </a:ln>
                          <a:solidFill>
                            <a:schemeClr val="tx1"/>
                          </a:solidFill>
                          <a:effectLst/>
                          <a:latin typeface="Arial" charset="0"/>
                        </a:rPr>
                        <a:t>Vrednotenje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sz="1600" b="0" i="1" u="none" strike="noStrike" cap="none" normalizeH="0" baseline="0" dirty="0" smtClean="0">
                          <a:ln>
                            <a:noFill/>
                          </a:ln>
                          <a:solidFill>
                            <a:schemeClr val="tx1"/>
                          </a:solidFill>
                          <a:effectLst/>
                          <a:latin typeface="Arial" charset="0"/>
                        </a:rPr>
                        <a:t>refleksija–evalvacija</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B7B7FF"/>
                    </a:solidFill>
                  </a:tcPr>
                </a:tc>
              </a:tr>
              <a:tr h="876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400" b="1" i="0" u="none" strike="noStrike" cap="none" normalizeH="0" baseline="0" dirty="0" smtClean="0">
                          <a:ln>
                            <a:noFill/>
                          </a:ln>
                          <a:solidFill>
                            <a:schemeClr val="tx1"/>
                          </a:solidFill>
                          <a:effectLst/>
                          <a:latin typeface="Arial" charset="0"/>
                        </a:rPr>
                        <a:t>Sodelovalno poučevanje</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7B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4800" b="1" i="0" u="none" strike="noStrike" cap="none" normalizeH="0" baseline="0" dirty="0" smtClean="0">
                          <a:ln>
                            <a:noFill/>
                          </a:ln>
                          <a:solidFill>
                            <a:schemeClr val="bg1"/>
                          </a:solidFill>
                          <a:effectLst/>
                          <a:latin typeface="Arial" charset="0"/>
                          <a:sym typeface="Wingdings 2"/>
                        </a:rPr>
                        <a:t></a:t>
                      </a:r>
                      <a:endParaRPr kumimoji="0" lang="sl-SI" sz="4800" b="1" i="0" u="none" strike="noStrike" cap="none" normalizeH="0" baseline="0" dirty="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7B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7B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7B7FF"/>
                    </a:solidFill>
                  </a:tcPr>
                </a:tc>
              </a:tr>
              <a:tr h="876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400" b="1" i="0" u="none" strike="noStrike" cap="none" normalizeH="0" baseline="0" dirty="0" smtClean="0">
                          <a:ln>
                            <a:noFill/>
                          </a:ln>
                          <a:solidFill>
                            <a:schemeClr val="bg1"/>
                          </a:solidFill>
                          <a:effectLst/>
                          <a:latin typeface="Arial" charset="0"/>
                        </a:rPr>
                        <a:t>Timsko poučevanje B</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5400" b="1" i="0" u="none" strike="noStrike" cap="none" normalizeH="0" baseline="0" dirty="0" smtClean="0">
                          <a:ln>
                            <a:noFill/>
                          </a:ln>
                          <a:solidFill>
                            <a:schemeClr val="bg1"/>
                          </a:solidFill>
                          <a:effectLst/>
                          <a:latin typeface="Arial" charset="0"/>
                          <a:sym typeface="Wingdings 2"/>
                        </a:rPr>
                        <a:t></a:t>
                      </a:r>
                      <a:endParaRPr kumimoji="0" lang="sl-SI" sz="5400" b="1" i="0" u="none" strike="noStrike" cap="none" normalizeH="0" baseline="0" dirty="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7B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4800" b="1" i="0" u="none" strike="noStrike" cap="none" normalizeH="0" baseline="0" dirty="0" smtClean="0">
                          <a:ln>
                            <a:noFill/>
                          </a:ln>
                          <a:solidFill>
                            <a:schemeClr val="bg1"/>
                          </a:solidFill>
                          <a:effectLst/>
                          <a:latin typeface="Arial" charset="0"/>
                          <a:sym typeface="Wingdings 2"/>
                        </a:rPr>
                        <a:t></a:t>
                      </a:r>
                      <a:endParaRPr kumimoji="0" lang="sl-SI" sz="4800" b="1" i="0" u="none" strike="noStrike" cap="none" normalizeH="0" baseline="0" dirty="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solidFill>
                  </a:tcPr>
                </a:tc>
              </a:tr>
              <a:tr h="876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400" b="1" i="0" u="none" strike="noStrike" cap="none" normalizeH="0" baseline="0" dirty="0" smtClean="0">
                          <a:ln>
                            <a:noFill/>
                          </a:ln>
                          <a:solidFill>
                            <a:schemeClr val="bg1"/>
                          </a:solidFill>
                          <a:effectLst/>
                          <a:latin typeface="Arial" charset="0"/>
                        </a:rPr>
                        <a:t>Timsko poučevanje A</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4800" b="1" i="0" u="none" strike="noStrike" cap="none" normalizeH="0" baseline="0" dirty="0" smtClean="0">
                          <a:ln>
                            <a:noFill/>
                          </a:ln>
                          <a:solidFill>
                            <a:schemeClr val="bg1"/>
                          </a:solidFill>
                          <a:effectLst/>
                          <a:latin typeface="Arial" charset="0"/>
                          <a:sym typeface="Wingdings 2"/>
                        </a:rPr>
                        <a:t></a:t>
                      </a:r>
                      <a:endParaRPr kumimoji="0" lang="sl-SI" sz="4800" b="1" i="0" u="none" strike="noStrike" cap="none" normalizeH="0" baseline="0" dirty="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4800" b="1" i="0" u="none" strike="noStrike" cap="none" normalizeH="0" baseline="0" dirty="0" smtClean="0">
                          <a:ln>
                            <a:noFill/>
                          </a:ln>
                          <a:solidFill>
                            <a:schemeClr val="bg1"/>
                          </a:solidFill>
                          <a:effectLst/>
                          <a:latin typeface="Arial" charset="0"/>
                          <a:sym typeface="Wingdings 2"/>
                        </a:rPr>
                        <a:t></a:t>
                      </a:r>
                      <a:endParaRPr kumimoji="0" lang="sl-SI" sz="4800" b="1" i="0" u="none" strike="noStrike" cap="none" normalizeH="0" baseline="0" dirty="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4800" b="1" i="0" u="none" strike="noStrike" cap="none" normalizeH="0" baseline="0" dirty="0" smtClean="0">
                          <a:ln>
                            <a:noFill/>
                          </a:ln>
                          <a:solidFill>
                            <a:schemeClr val="bg1"/>
                          </a:solidFill>
                          <a:effectLst/>
                          <a:latin typeface="Arial" charset="0"/>
                          <a:sym typeface="Wingdings 2"/>
                        </a:rPr>
                        <a:t></a:t>
                      </a:r>
                      <a:endParaRPr kumimoji="0" lang="sl-SI" sz="4800" b="1" i="0" u="none" strike="noStrike" cap="none" normalizeH="0" baseline="0" dirty="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tr>
            </a:tbl>
          </a:graphicData>
        </a:graphic>
      </p:graphicFrame>
      <p:sp>
        <p:nvSpPr>
          <p:cNvPr id="5" name="Naslov 2"/>
          <p:cNvSpPr txBox="1">
            <a:spLocks/>
          </p:cNvSpPr>
          <p:nvPr/>
        </p:nvSpPr>
        <p:spPr>
          <a:xfrm>
            <a:off x="1714500" y="357188"/>
            <a:ext cx="7000875" cy="1143000"/>
          </a:xfrm>
          <a:prstGeom prst="rect">
            <a:avLst/>
          </a:prstGeom>
          <a:solidFill>
            <a:schemeClr val="accent6"/>
          </a:solidFill>
          <a:ln w="38100">
            <a:noFill/>
          </a:ln>
        </p:spPr>
        <p:txBody>
          <a:bodyPr/>
          <a:lstStyle/>
          <a:p>
            <a:pPr algn="r">
              <a:defRPr/>
            </a:pPr>
            <a:r>
              <a:rPr lang="sl-SI" sz="3200" b="1" kern="0" dirty="0">
                <a:solidFill>
                  <a:schemeClr val="bg1"/>
                </a:solidFill>
                <a:latin typeface="Arial Rounded MT Bold" pitchFamily="34" charset="0"/>
                <a:ea typeface="+mj-ea"/>
                <a:cs typeface="+mj-cs"/>
              </a:rPr>
              <a:t>SODELOVALNO POUČEVANJE: SKUPNE FAZE</a:t>
            </a:r>
          </a:p>
        </p:txBody>
      </p:sp>
      <p:pic>
        <p:nvPicPr>
          <p:cNvPr id="7200" name="Picture 3" descr="collab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17859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7941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smtClean="0">
                <a:solidFill>
                  <a:schemeClr val="accent6"/>
                </a:solidFill>
                <a:latin typeface="Arial Rounded MT Bold" pitchFamily="34" charset="0"/>
              </a:rPr>
              <a:t>1.</a:t>
            </a:r>
          </a:p>
          <a:p>
            <a:pPr marL="0" indent="0">
              <a:buNone/>
            </a:pPr>
            <a:r>
              <a:rPr lang="sl-SI" sz="2800" dirty="0" smtClean="0">
                <a:solidFill>
                  <a:schemeClr val="accent6"/>
                </a:solidFill>
              </a:rPr>
              <a:t>Strokovna </a:t>
            </a:r>
            <a:r>
              <a:rPr lang="sl-SI" sz="2800" dirty="0">
                <a:solidFill>
                  <a:schemeClr val="accent6"/>
                </a:solidFill>
              </a:rPr>
              <a:t>ekskurzija kot MP/KP ima nedvoumno in prepoznavno »</a:t>
            </a:r>
            <a:r>
              <a:rPr lang="sl-SI" sz="2800" b="1" dirty="0">
                <a:solidFill>
                  <a:schemeClr val="accent6"/>
                </a:solidFill>
              </a:rPr>
              <a:t>dodano vrednost</a:t>
            </a:r>
            <a:r>
              <a:rPr lang="sl-SI" sz="2800" dirty="0">
                <a:solidFill>
                  <a:schemeClr val="accent6"/>
                </a:solidFill>
              </a:rPr>
              <a:t>«.</a:t>
            </a:r>
            <a:endParaRPr lang="sl-SI" sz="2800" dirty="0">
              <a:solidFill>
                <a:schemeClr val="accent6"/>
              </a:solidFill>
            </a:endParaRP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407037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http://www.jaysonjc.com/wp-content/uploads/2007/06/team-work.jpg"/>
          <p:cNvPicPr>
            <a:picLocks noChangeAspect="1" noChangeArrowheads="1"/>
          </p:cNvPicPr>
          <p:nvPr/>
        </p:nvPicPr>
        <p:blipFill rotWithShape="1">
          <a:blip r:embed="rId2" cstate="print">
            <a:duotone>
              <a:schemeClr val="accent2">
                <a:shade val="45000"/>
                <a:satMod val="135000"/>
              </a:schemeClr>
              <a:prstClr val="white"/>
            </a:duotone>
            <a:lum contrast="10000"/>
            <a:extLst>
              <a:ext uri="{BEBA8EAE-BF5A-486C-A8C5-ECC9F3942E4B}">
                <a14:imgProps xmlns:a14="http://schemas.microsoft.com/office/drawing/2010/main">
                  <a14:imgLayer r:embed="rId3">
                    <a14:imgEffect>
                      <a14:sharpenSoften amount="25000"/>
                    </a14:imgEffect>
                  </a14:imgLayer>
                </a14:imgProps>
              </a:ext>
            </a:extLst>
          </a:blip>
          <a:srcRect l="6254" t="2401" r="8553" b="2839"/>
          <a:stretch/>
        </p:blipFill>
        <p:spPr bwMode="auto">
          <a:xfrm>
            <a:off x="4941854" y="2006843"/>
            <a:ext cx="3849340" cy="4648001"/>
          </a:xfrm>
          <a:prstGeom prst="rect">
            <a:avLst/>
          </a:prstGeom>
          <a:ln>
            <a:noFill/>
          </a:ln>
          <a:effectLst>
            <a:softEdge rad="112500"/>
          </a:effectLst>
        </p:spPr>
      </p:pic>
      <p:sp>
        <p:nvSpPr>
          <p:cNvPr id="5125" name="PoljeZBesedilom 7"/>
          <p:cNvSpPr txBox="1">
            <a:spLocks noChangeArrowheads="1"/>
          </p:cNvSpPr>
          <p:nvPr/>
        </p:nvSpPr>
        <p:spPr bwMode="auto">
          <a:xfrm>
            <a:off x="395535" y="920754"/>
            <a:ext cx="8391277" cy="954107"/>
          </a:xfrm>
          <a:prstGeom prst="rect">
            <a:avLst/>
          </a:prstGeom>
          <a:solidFill>
            <a:schemeClr val="bg1"/>
          </a:solidFill>
          <a:ln w="38100">
            <a:solidFill>
              <a:schemeClr val="accent6"/>
            </a:solidFill>
            <a:miter lim="800000"/>
            <a:headEnd/>
            <a:tailEnd/>
          </a:ln>
        </p:spPr>
        <p:txBody>
          <a:bodyPr wrap="square">
            <a:spAutoFit/>
          </a:bodyPr>
          <a:lstStyle/>
          <a:p>
            <a:pPr algn="r">
              <a:defRPr/>
            </a:pPr>
            <a:r>
              <a:rPr lang="sl-SI" sz="2800" b="1" dirty="0">
                <a:solidFill>
                  <a:schemeClr val="accent6"/>
                </a:solidFill>
                <a:latin typeface="Arial Rounded MT Bold" pitchFamily="34" charset="0"/>
                <a:cs typeface="Arial" charset="0"/>
              </a:rPr>
              <a:t>Kaj bom </a:t>
            </a:r>
            <a:r>
              <a:rPr lang="sl-SI" sz="2800" b="1" dirty="0" smtClean="0">
                <a:solidFill>
                  <a:schemeClr val="accent6"/>
                </a:solidFill>
                <a:latin typeface="Arial Rounded MT Bold" pitchFamily="34" charset="0"/>
                <a:cs typeface="Arial" charset="0"/>
              </a:rPr>
              <a:t>RAJE naredil</a:t>
            </a:r>
            <a:r>
              <a:rPr lang="sl-SI" sz="2800" b="1" dirty="0">
                <a:solidFill>
                  <a:schemeClr val="accent6"/>
                </a:solidFill>
                <a:latin typeface="Arial Rounded MT Bold" pitchFamily="34" charset="0"/>
                <a:cs typeface="Arial" charset="0"/>
              </a:rPr>
              <a:t>/-a </a:t>
            </a:r>
            <a:endParaRPr lang="sl-SI" sz="2800" b="1" dirty="0" smtClean="0">
              <a:solidFill>
                <a:schemeClr val="accent6"/>
              </a:solidFill>
              <a:latin typeface="Arial Rounded MT Bold" pitchFamily="34" charset="0"/>
              <a:cs typeface="Arial" charset="0"/>
            </a:endParaRPr>
          </a:p>
          <a:p>
            <a:pPr algn="r">
              <a:defRPr/>
            </a:pPr>
            <a:r>
              <a:rPr lang="sl-SI" sz="2800" b="1" dirty="0" smtClean="0">
                <a:solidFill>
                  <a:schemeClr val="accent6"/>
                </a:solidFill>
                <a:latin typeface="Arial Rounded MT Bold" pitchFamily="34" charset="0"/>
                <a:cs typeface="Arial" charset="0"/>
              </a:rPr>
              <a:t>SKUPAJ s kolegico/kolegom (kot sam/-a)?</a:t>
            </a:r>
            <a:endParaRPr lang="sl-SI" sz="2800" dirty="0">
              <a:solidFill>
                <a:schemeClr val="accent6"/>
              </a:solidFill>
              <a:latin typeface="Arial" charset="0"/>
            </a:endParaRPr>
          </a:p>
        </p:txBody>
      </p:sp>
      <p:sp>
        <p:nvSpPr>
          <p:cNvPr id="5123" name="Naslov 1"/>
          <p:cNvSpPr>
            <a:spLocks noGrp="1"/>
          </p:cNvSpPr>
          <p:nvPr>
            <p:ph type="title"/>
          </p:nvPr>
        </p:nvSpPr>
        <p:spPr>
          <a:xfrm>
            <a:off x="395535" y="332656"/>
            <a:ext cx="8395658" cy="642938"/>
          </a:xfrm>
          <a:solidFill>
            <a:schemeClr val="accent6"/>
          </a:solidFill>
          <a:ln>
            <a:solidFill>
              <a:schemeClr val="accent6"/>
            </a:solidFill>
          </a:ln>
        </p:spPr>
        <p:txBody>
          <a:bodyPr/>
          <a:lstStyle/>
          <a:p>
            <a:pPr>
              <a:defRPr/>
            </a:pPr>
            <a:r>
              <a:rPr lang="sl-SI" dirty="0" smtClean="0">
                <a:solidFill>
                  <a:schemeClr val="bg1"/>
                </a:solidFill>
                <a:latin typeface="Arial Rounded MT Bold" pitchFamily="34" charset="0"/>
              </a:rPr>
              <a:t>             SITO SMISELNOSTI:</a:t>
            </a:r>
          </a:p>
        </p:txBody>
      </p:sp>
      <p:pic>
        <p:nvPicPr>
          <p:cNvPr id="28677" name="Picture 4" descr="http://tbn2.google.com/images?q=tbn:CH9SP8QJ1PpLsM:http://www.royalindustriesinc.com/images/bakeware/roy%2520ws%252012.jpg">
            <a:hlinkClick r:id="rId4"/>
          </p:cNvPr>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25000"/>
                    </a14:imgEffect>
                  </a14:imgLayer>
                </a14:imgProps>
              </a:ext>
            </a:extLst>
          </a:blip>
          <a:srcRect/>
          <a:stretch>
            <a:fillRect/>
          </a:stretch>
        </p:blipFill>
        <p:spPr bwMode="auto">
          <a:xfrm>
            <a:off x="237365" y="188640"/>
            <a:ext cx="1358473" cy="1205991"/>
          </a:xfrm>
          <a:prstGeom prst="roundRect">
            <a:avLst>
              <a:gd name="adj" fmla="val 16667"/>
            </a:avLst>
          </a:prstGeom>
          <a:ln w="38100">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3190" name="PoljeZBesedilom 6"/>
          <p:cNvSpPr txBox="1">
            <a:spLocks noChangeArrowheads="1"/>
          </p:cNvSpPr>
          <p:nvPr/>
        </p:nvSpPr>
        <p:spPr bwMode="auto">
          <a:xfrm>
            <a:off x="339177" y="4077072"/>
            <a:ext cx="4584417" cy="954107"/>
          </a:xfrm>
          <a:prstGeom prst="rect">
            <a:avLst/>
          </a:prstGeom>
          <a:solidFill>
            <a:schemeClr val="bg1"/>
          </a:solidFill>
          <a:ln w="38100">
            <a:solidFill>
              <a:srgbClr val="C00000"/>
            </a:solidFill>
            <a:miter lim="800000"/>
            <a:headEnd/>
            <a:tailEnd/>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sl-SI" sz="2800" b="1" dirty="0">
                <a:solidFill>
                  <a:schemeClr val="accent6"/>
                </a:solidFill>
                <a:latin typeface="Comic Sans MS" pitchFamily="66" charset="0"/>
                <a:ea typeface="Arial Unicode MS" pitchFamily="34" charset="-128"/>
                <a:cs typeface="Arial Unicode MS" pitchFamily="34" charset="-128"/>
              </a:rPr>
              <a:t>“</a:t>
            </a:r>
            <a:r>
              <a:rPr lang="sl-SI" sz="2800" b="1" dirty="0" smtClean="0">
                <a:solidFill>
                  <a:schemeClr val="accent6"/>
                </a:solidFill>
                <a:latin typeface="Comic Sans MS" pitchFamily="66" charset="0"/>
                <a:ea typeface="Arial Unicode MS" pitchFamily="34" charset="-128"/>
                <a:cs typeface="Arial Unicode MS" pitchFamily="34" charset="-128"/>
              </a:rPr>
              <a:t>Nekaj, česar </a:t>
            </a:r>
            <a:r>
              <a:rPr lang="sl-SI" sz="2800" b="1" dirty="0" smtClean="0">
                <a:solidFill>
                  <a:srgbClr val="C00000"/>
                </a:solidFill>
                <a:latin typeface="Comic Sans MS" pitchFamily="66" charset="0"/>
                <a:ea typeface="Arial Unicode MS" pitchFamily="34" charset="-128"/>
                <a:cs typeface="Arial Unicode MS" pitchFamily="34" charset="-128"/>
              </a:rPr>
              <a:t>SAM </a:t>
            </a:r>
          </a:p>
          <a:p>
            <a:pPr eaLnBrk="1" hangingPunct="1"/>
            <a:r>
              <a:rPr lang="sl-SI" sz="2800" b="1" dirty="0" smtClean="0">
                <a:solidFill>
                  <a:srgbClr val="C00000"/>
                </a:solidFill>
                <a:latin typeface="Comic Sans MS" pitchFamily="66" charset="0"/>
                <a:ea typeface="Arial Unicode MS" pitchFamily="34" charset="-128"/>
                <a:cs typeface="Arial Unicode MS" pitchFamily="34" charset="-128"/>
              </a:rPr>
              <a:t>NE MOREM </a:t>
            </a:r>
            <a:r>
              <a:rPr lang="sl-SI" sz="2800" b="1" dirty="0">
                <a:solidFill>
                  <a:schemeClr val="accent6"/>
                </a:solidFill>
                <a:latin typeface="Comic Sans MS" pitchFamily="66" charset="0"/>
                <a:ea typeface="Arial Unicode MS" pitchFamily="34" charset="-128"/>
                <a:cs typeface="Arial Unicode MS" pitchFamily="34" charset="-128"/>
              </a:rPr>
              <a:t>narediti.”</a:t>
            </a:r>
            <a:endParaRPr lang="sl-SI" sz="2800" dirty="0">
              <a:solidFill>
                <a:schemeClr val="accent6"/>
              </a:solidFill>
              <a:latin typeface="Comic Sans MS" pitchFamily="66" charset="0"/>
              <a:ea typeface="Arial Unicode MS" pitchFamily="34" charset="-128"/>
              <a:cs typeface="Arial Unicode MS" pitchFamily="34" charset="-128"/>
            </a:endParaRPr>
          </a:p>
        </p:txBody>
      </p:sp>
      <p:sp>
        <p:nvSpPr>
          <p:cNvPr id="28679" name="PoljeZBesedilom 5"/>
          <p:cNvSpPr txBox="1">
            <a:spLocks noChangeArrowheads="1"/>
          </p:cNvSpPr>
          <p:nvPr/>
        </p:nvSpPr>
        <p:spPr bwMode="auto">
          <a:xfrm>
            <a:off x="340278" y="5157192"/>
            <a:ext cx="4574280" cy="1384995"/>
          </a:xfrm>
          <a:prstGeom prst="rect">
            <a:avLst/>
          </a:prstGeom>
          <a:solidFill>
            <a:schemeClr val="bg1"/>
          </a:solidFill>
          <a:ln w="38100">
            <a:solidFill>
              <a:srgbClr val="C00000"/>
            </a:solidFill>
            <a:miter lim="800000"/>
            <a:headEnd/>
            <a:tailEnd/>
          </a:ln>
        </p:spPr>
        <p:txBody>
          <a:bodyPr wrap="square">
            <a:spAutoFit/>
          </a:bodyPr>
          <a:lstStyle/>
          <a:p>
            <a:pPr>
              <a:defRPr/>
            </a:pPr>
            <a:r>
              <a:rPr lang="sl-SI" sz="2800" b="1" dirty="0">
                <a:solidFill>
                  <a:schemeClr val="accent6"/>
                </a:solidFill>
                <a:latin typeface="Comic Sans MS" pitchFamily="66" charset="0"/>
                <a:ea typeface="Arial Unicode MS" pitchFamily="34" charset="-128"/>
                <a:cs typeface="Arial Unicode MS" pitchFamily="34" charset="-128"/>
              </a:rPr>
              <a:t>“Nekaj, česar </a:t>
            </a:r>
            <a:r>
              <a:rPr lang="sl-SI" sz="2800" b="1" dirty="0" smtClean="0">
                <a:solidFill>
                  <a:srgbClr val="C00000"/>
                </a:solidFill>
                <a:latin typeface="Comic Sans MS" pitchFamily="66" charset="0"/>
                <a:ea typeface="Arial Unicode MS" pitchFamily="34" charset="-128"/>
                <a:cs typeface="Arial Unicode MS" pitchFamily="34" charset="-128"/>
              </a:rPr>
              <a:t>SAM </a:t>
            </a:r>
          </a:p>
          <a:p>
            <a:pPr>
              <a:defRPr/>
            </a:pPr>
            <a:r>
              <a:rPr lang="sl-SI" sz="2800" b="1" dirty="0" smtClean="0">
                <a:solidFill>
                  <a:srgbClr val="C00000"/>
                </a:solidFill>
                <a:latin typeface="Comic Sans MS" pitchFamily="66" charset="0"/>
                <a:ea typeface="Arial Unicode MS" pitchFamily="34" charset="-128"/>
                <a:cs typeface="Arial Unicode MS" pitchFamily="34" charset="-128"/>
              </a:rPr>
              <a:t>NE MOREM </a:t>
            </a:r>
            <a:r>
              <a:rPr lang="sl-SI" sz="2800" b="1" dirty="0">
                <a:solidFill>
                  <a:schemeClr val="accent6"/>
                </a:solidFill>
                <a:latin typeface="Comic Sans MS" pitchFamily="66" charset="0"/>
                <a:ea typeface="Arial Unicode MS" pitchFamily="34" charset="-128"/>
                <a:cs typeface="Arial Unicode MS" pitchFamily="34" charset="-128"/>
              </a:rPr>
              <a:t>narediti </a:t>
            </a:r>
            <a:r>
              <a:rPr lang="sl-SI" sz="2800" b="1" dirty="0" smtClean="0">
                <a:solidFill>
                  <a:srgbClr val="C00000"/>
                </a:solidFill>
                <a:latin typeface="Comic Sans MS" pitchFamily="66" charset="0"/>
                <a:ea typeface="Arial Unicode MS" pitchFamily="34" charset="-128"/>
                <a:cs typeface="Arial Unicode MS" pitchFamily="34" charset="-128"/>
              </a:rPr>
              <a:t>tako/enako DOBRO.”</a:t>
            </a:r>
            <a:endParaRPr lang="sl-SI" sz="2800" b="1" dirty="0">
              <a:solidFill>
                <a:srgbClr val="C00000"/>
              </a:solidFill>
              <a:latin typeface="Comic Sans MS" pitchFamily="66" charset="0"/>
              <a:ea typeface="Arial Unicode MS" pitchFamily="34" charset="-128"/>
              <a:cs typeface="Arial Unicode MS" pitchFamily="34" charset="-128"/>
            </a:endParaRPr>
          </a:p>
        </p:txBody>
      </p:sp>
      <p:sp>
        <p:nvSpPr>
          <p:cNvPr id="93192" name="Ograda vsebine 2"/>
          <p:cNvSpPr>
            <a:spLocks noGrp="1"/>
          </p:cNvSpPr>
          <p:nvPr>
            <p:ph idx="1"/>
          </p:nvPr>
        </p:nvSpPr>
        <p:spPr>
          <a:xfrm>
            <a:off x="340278" y="2233843"/>
            <a:ext cx="4857960" cy="1160760"/>
          </a:xfrm>
        </p:spPr>
        <p:txBody>
          <a:bodyPr/>
          <a:lstStyle/>
          <a:p>
            <a:pPr>
              <a:spcBef>
                <a:spcPts val="0"/>
              </a:spcBef>
              <a:buFontTx/>
              <a:buNone/>
            </a:pPr>
            <a:r>
              <a:rPr lang="sl-SI" b="1" dirty="0" err="1" smtClean="0">
                <a:solidFill>
                  <a:srgbClr val="C00000"/>
                </a:solidFill>
                <a:latin typeface="Arial Rounded MT Bold" pitchFamily="34" charset="0"/>
              </a:rPr>
              <a:t>Osmislitev</a:t>
            </a:r>
            <a:r>
              <a:rPr lang="sl-SI" b="1" dirty="0" smtClean="0">
                <a:solidFill>
                  <a:srgbClr val="C00000"/>
                </a:solidFill>
                <a:latin typeface="Arial Rounded MT Bold" pitchFamily="34" charset="0"/>
              </a:rPr>
              <a:t> </a:t>
            </a:r>
            <a:r>
              <a:rPr lang="sl-SI" b="1" dirty="0" smtClean="0">
                <a:solidFill>
                  <a:srgbClr val="C00000"/>
                </a:solidFill>
                <a:latin typeface="Arial Rounded MT Bold" pitchFamily="34" charset="0"/>
              </a:rPr>
              <a:t>povezovanja</a:t>
            </a:r>
            <a:endParaRPr lang="sl-SI" b="1" dirty="0" smtClean="0">
              <a:solidFill>
                <a:srgbClr val="C00000"/>
              </a:solidFill>
              <a:latin typeface="Arial Rounded MT Bold" pitchFamily="34" charset="0"/>
            </a:endParaRPr>
          </a:p>
          <a:p>
            <a:pPr>
              <a:spcBef>
                <a:spcPts val="0"/>
              </a:spcBef>
              <a:buFontTx/>
              <a:buNone/>
            </a:pPr>
            <a:r>
              <a:rPr lang="sl-SI" dirty="0" smtClean="0">
                <a:solidFill>
                  <a:srgbClr val="C00000"/>
                </a:solidFill>
                <a:latin typeface="Arial Narrow" pitchFamily="34" charset="0"/>
              </a:rPr>
              <a:t>in </a:t>
            </a:r>
            <a:r>
              <a:rPr lang="sl-SI" b="1" dirty="0" smtClean="0">
                <a:solidFill>
                  <a:srgbClr val="C00000"/>
                </a:solidFill>
                <a:latin typeface="Arial Rounded MT Bold" pitchFamily="34" charset="0"/>
              </a:rPr>
              <a:t>timskega poučevanja</a:t>
            </a:r>
            <a:endParaRPr lang="sl-SI" b="1" dirty="0" smtClean="0">
              <a:solidFill>
                <a:srgbClr val="C00000"/>
              </a:solidFill>
              <a:latin typeface="Arial Rounded MT Bold" pitchFamily="34" charset="0"/>
              <a:cs typeface="Arial" pitchFamily="34" charset="0"/>
            </a:endParaRPr>
          </a:p>
          <a:p>
            <a:pPr>
              <a:buFontTx/>
              <a:buNone/>
            </a:pPr>
            <a:endParaRPr lang="sl-SI" sz="2800" b="1" dirty="0" smtClean="0">
              <a:solidFill>
                <a:srgbClr val="002060"/>
              </a:solidFill>
              <a:latin typeface="Arial Rounded MT Bold" pitchFamily="34" charset="0"/>
              <a:cs typeface="Arial" pitchFamily="34" charset="0"/>
            </a:endParaRPr>
          </a:p>
          <a:p>
            <a:pPr>
              <a:buFontTx/>
              <a:buNone/>
            </a:pPr>
            <a:endParaRPr lang="sl-SI" sz="1200" b="1" dirty="0" smtClean="0"/>
          </a:p>
        </p:txBody>
      </p:sp>
      <p:sp>
        <p:nvSpPr>
          <p:cNvPr id="2" name="Desna puščica s črticami 1"/>
          <p:cNvSpPr/>
          <p:nvPr/>
        </p:nvSpPr>
        <p:spPr>
          <a:xfrm rot="5400000">
            <a:off x="2343353" y="3501009"/>
            <a:ext cx="576064" cy="360040"/>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Zaokrožen pravokotni oblaček 9"/>
          <p:cNvSpPr/>
          <p:nvPr/>
        </p:nvSpPr>
        <p:spPr>
          <a:xfrm>
            <a:off x="5537730" y="5468087"/>
            <a:ext cx="3019080" cy="985249"/>
          </a:xfrm>
          <a:prstGeom prst="wedgeRoundRectCallout">
            <a:avLst>
              <a:gd name="adj1" fmla="val -82960"/>
              <a:gd name="adj2" fmla="val -92097"/>
              <a:gd name="adj3" fmla="val 16667"/>
            </a:avLst>
          </a:prstGeom>
          <a:solidFill>
            <a:schemeClr val="accent3">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smtClean="0">
                <a:solidFill>
                  <a:srgbClr val="C00000"/>
                </a:solidFill>
                <a:latin typeface="Arial Rounded MT Bold" pitchFamily="34" charset="0"/>
              </a:rPr>
              <a:t>DODANA </a:t>
            </a:r>
            <a:r>
              <a:rPr lang="sl-SI" sz="3200" b="1" dirty="0" smtClean="0">
                <a:solidFill>
                  <a:srgbClr val="C00000"/>
                </a:solidFill>
                <a:latin typeface="Arial Rounded MT Bold" pitchFamily="34" charset="0"/>
              </a:rPr>
              <a:t>VREDNOST?</a:t>
            </a:r>
            <a:endParaRPr lang="sl-SI" sz="3200" b="1" dirty="0" smtClean="0">
              <a:solidFill>
                <a:srgbClr val="C00000"/>
              </a:solidFill>
              <a:latin typeface="Arial Rounded MT Bold" pitchFamily="34" charset="0"/>
            </a:endParaRPr>
          </a:p>
        </p:txBody>
      </p:sp>
    </p:spTree>
    <p:extLst>
      <p:ext uri="{BB962C8B-B14F-4D97-AF65-F5344CB8AC3E}">
        <p14:creationId xmlns:p14="http://schemas.microsoft.com/office/powerpoint/2010/main" val="391709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a:solidFill>
                  <a:schemeClr val="accent6"/>
                </a:solidFill>
                <a:latin typeface="Arial Rounded MT Bold" pitchFamily="34" charset="0"/>
              </a:rPr>
              <a:t>2</a:t>
            </a:r>
            <a:r>
              <a:rPr lang="sl-SI" b="1" dirty="0" smtClean="0">
                <a:solidFill>
                  <a:schemeClr val="accent6"/>
                </a:solidFill>
                <a:latin typeface="Arial Rounded MT Bold" pitchFamily="34" charset="0"/>
              </a:rPr>
              <a:t>.</a:t>
            </a:r>
          </a:p>
          <a:p>
            <a:pPr marL="0" indent="0">
              <a:buNone/>
            </a:pPr>
            <a:r>
              <a:rPr lang="sl-SI" sz="2800" b="1" dirty="0">
                <a:solidFill>
                  <a:schemeClr val="accent6"/>
                </a:solidFill>
              </a:rPr>
              <a:t>Cilji</a:t>
            </a:r>
            <a:r>
              <a:rPr lang="sl-SI" sz="2800" dirty="0">
                <a:solidFill>
                  <a:schemeClr val="accent6"/>
                </a:solidFill>
              </a:rPr>
              <a:t> strokovne ekskurzije kot MP/KP so </a:t>
            </a:r>
            <a:r>
              <a:rPr lang="sl-SI" sz="2800" b="1" dirty="0">
                <a:solidFill>
                  <a:schemeClr val="accent6"/>
                </a:solidFill>
              </a:rPr>
              <a:t>smiselno izbrani in</a:t>
            </a:r>
            <a:r>
              <a:rPr lang="sl-SI" sz="2800" dirty="0">
                <a:solidFill>
                  <a:schemeClr val="accent6"/>
                </a:solidFill>
              </a:rPr>
              <a:t> </a:t>
            </a:r>
            <a:r>
              <a:rPr lang="sl-SI" sz="2800" b="1" dirty="0">
                <a:solidFill>
                  <a:schemeClr val="accent6"/>
                </a:solidFill>
              </a:rPr>
              <a:t>dobro</a:t>
            </a:r>
            <a:r>
              <a:rPr lang="sl-SI" sz="2800" dirty="0">
                <a:solidFill>
                  <a:schemeClr val="accent6"/>
                </a:solidFill>
              </a:rPr>
              <a:t> </a:t>
            </a:r>
            <a:r>
              <a:rPr lang="sl-SI" sz="2800" b="1" dirty="0" smtClean="0">
                <a:solidFill>
                  <a:schemeClr val="accent6"/>
                </a:solidFill>
              </a:rPr>
              <a:t>opredeljeni:</a:t>
            </a:r>
          </a:p>
          <a:p>
            <a:pPr>
              <a:spcBef>
                <a:spcPts val="0"/>
              </a:spcBef>
            </a:pPr>
            <a:r>
              <a:rPr lang="sl-SI" sz="2400" dirty="0" smtClean="0">
                <a:solidFill>
                  <a:schemeClr val="accent6"/>
                </a:solidFill>
              </a:rPr>
              <a:t>zveza </a:t>
            </a:r>
            <a:r>
              <a:rPr lang="sl-SI" sz="2400" dirty="0">
                <a:solidFill>
                  <a:schemeClr val="accent6"/>
                </a:solidFill>
              </a:rPr>
              <a:t>cilja/-</a:t>
            </a:r>
            <a:r>
              <a:rPr lang="sl-SI" sz="2400" dirty="0" err="1">
                <a:solidFill>
                  <a:schemeClr val="accent6"/>
                </a:solidFill>
              </a:rPr>
              <a:t>ev</a:t>
            </a:r>
            <a:r>
              <a:rPr lang="sl-SI" sz="2400" dirty="0">
                <a:solidFill>
                  <a:schemeClr val="accent6"/>
                </a:solidFill>
              </a:rPr>
              <a:t> strokovne ekskurzije s cilji iz UN sodelujočih </a:t>
            </a:r>
            <a:r>
              <a:rPr lang="sl-SI" sz="2400" dirty="0" smtClean="0">
                <a:solidFill>
                  <a:schemeClr val="accent6"/>
                </a:solidFill>
              </a:rPr>
              <a:t>predmetov;</a:t>
            </a:r>
          </a:p>
          <a:p>
            <a:pPr>
              <a:spcBef>
                <a:spcPts val="0"/>
              </a:spcBef>
            </a:pPr>
            <a:r>
              <a:rPr lang="sl-SI" sz="2400" dirty="0" err="1" smtClean="0">
                <a:solidFill>
                  <a:schemeClr val="accent6"/>
                </a:solidFill>
              </a:rPr>
              <a:t>prioritetnost</a:t>
            </a:r>
            <a:r>
              <a:rPr lang="sl-SI" sz="2400" dirty="0" smtClean="0">
                <a:solidFill>
                  <a:schemeClr val="accent6"/>
                </a:solidFill>
              </a:rPr>
              <a:t> </a:t>
            </a:r>
            <a:r>
              <a:rPr lang="sl-SI" sz="2400" dirty="0">
                <a:solidFill>
                  <a:schemeClr val="accent6"/>
                </a:solidFill>
              </a:rPr>
              <a:t>cilja - pomen znotraj predmeta, trajnost znanja, zahtevnost cilja, relevantnost za dijaka </a:t>
            </a:r>
            <a:r>
              <a:rPr lang="sl-SI" sz="2400" dirty="0" smtClean="0">
                <a:solidFill>
                  <a:schemeClr val="accent6"/>
                </a:solidFill>
              </a:rPr>
              <a:t>…;</a:t>
            </a:r>
          </a:p>
          <a:p>
            <a:pPr>
              <a:spcBef>
                <a:spcPts val="0"/>
              </a:spcBef>
            </a:pPr>
            <a:r>
              <a:rPr lang="sl-SI" sz="2400" dirty="0" smtClean="0">
                <a:solidFill>
                  <a:schemeClr val="accent6"/>
                </a:solidFill>
              </a:rPr>
              <a:t>formulacija </a:t>
            </a:r>
            <a:r>
              <a:rPr lang="sl-SI" sz="2400" dirty="0">
                <a:solidFill>
                  <a:schemeClr val="accent6"/>
                </a:solidFill>
              </a:rPr>
              <a:t>cilja in njegova umeščenost v </a:t>
            </a:r>
            <a:r>
              <a:rPr lang="sl-SI" sz="2400" dirty="0" err="1">
                <a:solidFill>
                  <a:schemeClr val="accent6"/>
                </a:solidFill>
              </a:rPr>
              <a:t>integrativni</a:t>
            </a:r>
            <a:r>
              <a:rPr lang="sl-SI" sz="2400" dirty="0">
                <a:solidFill>
                  <a:schemeClr val="accent6"/>
                </a:solidFill>
              </a:rPr>
              <a:t> kontinuum).</a:t>
            </a:r>
            <a:endParaRPr lang="sl-SI" sz="2400" dirty="0">
              <a:solidFill>
                <a:schemeClr val="accent6"/>
              </a:solidFill>
            </a:endParaRP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399705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Naslov 1"/>
          <p:cNvSpPr>
            <a:spLocks noGrp="1"/>
          </p:cNvSpPr>
          <p:nvPr>
            <p:ph type="title"/>
          </p:nvPr>
        </p:nvSpPr>
        <p:spPr>
          <a:xfrm>
            <a:off x="395288" y="274638"/>
            <a:ext cx="8291512" cy="1282700"/>
          </a:xfrm>
          <a:solidFill>
            <a:schemeClr val="accent6"/>
          </a:solidFill>
          <a:ln>
            <a:solidFill>
              <a:schemeClr val="accent6"/>
            </a:solidFill>
          </a:ln>
        </p:spPr>
        <p:txBody>
          <a:bodyPr/>
          <a:lstStyle/>
          <a:p>
            <a:pPr>
              <a:defRPr/>
            </a:pPr>
            <a:r>
              <a:rPr lang="sl-SI" dirty="0" smtClean="0">
                <a:solidFill>
                  <a:schemeClr val="bg1"/>
                </a:solidFill>
                <a:latin typeface="Arial Rounded MT Bold" pitchFamily="34" charset="0"/>
              </a:rPr>
              <a:t>SITO SMISELNOSTI</a:t>
            </a:r>
            <a:br>
              <a:rPr lang="sl-SI" dirty="0" smtClean="0">
                <a:solidFill>
                  <a:schemeClr val="bg1"/>
                </a:solidFill>
                <a:latin typeface="Arial Rounded MT Bold" pitchFamily="34" charset="0"/>
              </a:rPr>
            </a:br>
            <a:r>
              <a:rPr lang="sl-SI" sz="2400" dirty="0" smtClean="0">
                <a:solidFill>
                  <a:schemeClr val="bg1"/>
                </a:solidFill>
                <a:latin typeface="Arial Rounded MT Bold" pitchFamily="34" charset="0"/>
              </a:rPr>
              <a:t>KAKOVOST KURIKULARNIH POVEZAV: </a:t>
            </a:r>
            <a:r>
              <a:rPr lang="sl-SI" sz="2000" dirty="0" smtClean="0">
                <a:solidFill>
                  <a:schemeClr val="bg1"/>
                </a:solidFill>
                <a:latin typeface="Arial Rounded MT Bold" pitchFamily="34" charset="0"/>
              </a:rPr>
              <a:t/>
            </a:r>
            <a:br>
              <a:rPr lang="sl-SI" sz="2000" dirty="0" smtClean="0">
                <a:solidFill>
                  <a:schemeClr val="bg1"/>
                </a:solidFill>
                <a:latin typeface="Arial Rounded MT Bold" pitchFamily="34" charset="0"/>
              </a:rPr>
            </a:br>
            <a:r>
              <a:rPr lang="sl-SI" sz="2400" dirty="0" smtClean="0">
                <a:solidFill>
                  <a:schemeClr val="bg1"/>
                </a:solidFill>
                <a:latin typeface="Arial Rounded MT Bold" pitchFamily="34" charset="0"/>
              </a:rPr>
              <a:t>Bistvene </a:t>
            </a:r>
            <a:r>
              <a:rPr lang="sl-SI" sz="2000" dirty="0" smtClean="0">
                <a:solidFill>
                  <a:schemeClr val="bg1"/>
                </a:solidFill>
                <a:latin typeface="Arial Rounded MT Bold" pitchFamily="34" charset="0"/>
              </a:rPr>
              <a:t> </a:t>
            </a:r>
            <a:r>
              <a:rPr lang="sl-SI" sz="2400" dirty="0" err="1" smtClean="0">
                <a:solidFill>
                  <a:schemeClr val="bg1"/>
                </a:solidFill>
                <a:latin typeface="Arial Rounded MT Bold" pitchFamily="34" charset="0"/>
              </a:rPr>
              <a:t>v</a:t>
            </a:r>
            <a:r>
              <a:rPr lang="sl-SI" sz="2400" i="1" dirty="0" err="1" smtClean="0">
                <a:solidFill>
                  <a:schemeClr val="bg1"/>
                </a:solidFill>
                <a:latin typeface="Arial Rounded MT Bold" pitchFamily="34" charset="0"/>
              </a:rPr>
              <a:t>s</a:t>
            </a:r>
            <a:r>
              <a:rPr lang="sl-SI" sz="2400" dirty="0" smtClean="0">
                <a:solidFill>
                  <a:schemeClr val="bg1"/>
                </a:solidFill>
                <a:latin typeface="Arial Rounded MT Bold" pitchFamily="34" charset="0"/>
              </a:rPr>
              <a:t>.</a:t>
            </a:r>
            <a:r>
              <a:rPr lang="sl-SI" sz="1800" dirty="0" smtClean="0">
                <a:solidFill>
                  <a:schemeClr val="bg1"/>
                </a:solidFill>
                <a:latin typeface="Arial Rounded MT Bold" pitchFamily="34" charset="0"/>
              </a:rPr>
              <a:t> </a:t>
            </a:r>
            <a:r>
              <a:rPr lang="sl-SI" sz="2400" dirty="0" smtClean="0">
                <a:solidFill>
                  <a:schemeClr val="bg1"/>
                </a:solidFill>
                <a:latin typeface="Arial Rounded MT Bold" pitchFamily="34" charset="0"/>
              </a:rPr>
              <a:t> naključne </a:t>
            </a:r>
            <a:r>
              <a:rPr lang="sl-SI" sz="2000" dirty="0" smtClean="0">
                <a:solidFill>
                  <a:schemeClr val="bg1"/>
                </a:solidFill>
                <a:latin typeface="Arial Rounded MT Bold" pitchFamily="34" charset="0"/>
              </a:rPr>
              <a:t>(</a:t>
            </a:r>
            <a:r>
              <a:rPr lang="sl-SI" sz="2400" dirty="0" smtClean="0">
                <a:solidFill>
                  <a:schemeClr val="bg1"/>
                </a:solidFill>
                <a:latin typeface="Arial Rounded MT Bold" pitchFamily="34" charset="0"/>
              </a:rPr>
              <a:t>dobre</a:t>
            </a:r>
            <a:r>
              <a:rPr lang="sl-SI" sz="2000" dirty="0" smtClean="0">
                <a:solidFill>
                  <a:schemeClr val="bg1"/>
                </a:solidFill>
                <a:latin typeface="Arial Rounded MT Bold" pitchFamily="34" charset="0"/>
              </a:rPr>
              <a:t>)</a:t>
            </a:r>
            <a:r>
              <a:rPr lang="sl-SI" sz="2400" dirty="0" smtClean="0">
                <a:solidFill>
                  <a:schemeClr val="bg1"/>
                </a:solidFill>
                <a:latin typeface="Arial Rounded MT Bold" pitchFamily="34" charset="0"/>
              </a:rPr>
              <a:t> lastnosti</a:t>
            </a:r>
          </a:p>
        </p:txBody>
      </p:sp>
      <p:sp>
        <p:nvSpPr>
          <p:cNvPr id="61443" name="Ograda vsebine 6"/>
          <p:cNvSpPr>
            <a:spLocks noGrp="1"/>
          </p:cNvSpPr>
          <p:nvPr>
            <p:ph sz="half" idx="1"/>
          </p:nvPr>
        </p:nvSpPr>
        <p:spPr>
          <a:xfrm>
            <a:off x="395288" y="1700213"/>
            <a:ext cx="4392612" cy="4824412"/>
          </a:xfrm>
        </p:spPr>
        <p:txBody>
          <a:bodyPr/>
          <a:lstStyle/>
          <a:p>
            <a:pPr>
              <a:lnSpc>
                <a:spcPct val="85000"/>
              </a:lnSpc>
              <a:buFontTx/>
              <a:buNone/>
            </a:pPr>
            <a:r>
              <a:rPr lang="sl-SI" sz="2400" smtClean="0"/>
              <a:t>Pomembna zahteva - in hkrati omejitev - je </a:t>
            </a:r>
            <a:r>
              <a:rPr lang="sl-SI" sz="2400" b="1" smtClean="0">
                <a:solidFill>
                  <a:schemeClr val="accent2"/>
                </a:solidFill>
              </a:rPr>
              <a:t>spoštovanje integritete posameznih disciplin ter ohranjanje in vzdrževanje ustreznega ravnovesja med njimi</a:t>
            </a:r>
            <a:r>
              <a:rPr lang="sl-SI" sz="2400" smtClean="0"/>
              <a:t>, predvsem pa morajo biti kurikularne povezave:</a:t>
            </a:r>
          </a:p>
          <a:p>
            <a:pPr>
              <a:lnSpc>
                <a:spcPct val="0"/>
              </a:lnSpc>
              <a:spcBef>
                <a:spcPct val="0"/>
              </a:spcBef>
              <a:buFontTx/>
              <a:buNone/>
            </a:pPr>
            <a:r>
              <a:rPr lang="sl-SI" sz="2400" smtClean="0"/>
              <a:t> </a:t>
            </a:r>
          </a:p>
          <a:p>
            <a:pPr>
              <a:lnSpc>
                <a:spcPct val="85000"/>
              </a:lnSpc>
            </a:pPr>
            <a:r>
              <a:rPr lang="sl-SI" sz="2400" b="1" smtClean="0">
                <a:solidFill>
                  <a:srgbClr val="CC0000"/>
                </a:solidFill>
              </a:rPr>
              <a:t>skladne z učnimi cilji celotnega kurikula </a:t>
            </a:r>
            <a:r>
              <a:rPr lang="sl-SI" sz="2400" smtClean="0">
                <a:solidFill>
                  <a:srgbClr val="CC0000"/>
                </a:solidFill>
              </a:rPr>
              <a:t>(tj. kurikula progama) </a:t>
            </a:r>
            <a:r>
              <a:rPr lang="sl-SI" sz="2400" b="1" smtClean="0">
                <a:solidFill>
                  <a:srgbClr val="CC0000"/>
                </a:solidFill>
              </a:rPr>
              <a:t>in </a:t>
            </a:r>
            <a:r>
              <a:rPr lang="sl-SI" sz="2400" smtClean="0">
                <a:solidFill>
                  <a:srgbClr val="CC0000"/>
                </a:solidFill>
              </a:rPr>
              <a:t>(kurikula)</a:t>
            </a:r>
            <a:r>
              <a:rPr lang="sl-SI" sz="2400" b="1" smtClean="0">
                <a:solidFill>
                  <a:srgbClr val="CC0000"/>
                </a:solidFill>
              </a:rPr>
              <a:t> predmetov oz. s pričakovanimi učnimi rezultati </a:t>
            </a:r>
            <a:r>
              <a:rPr lang="sl-SI" sz="2400" smtClean="0">
                <a:solidFill>
                  <a:srgbClr val="CC0000"/>
                </a:solidFill>
              </a:rPr>
              <a:t>(in standardi znanja),</a:t>
            </a:r>
            <a:r>
              <a:rPr lang="sl-SI" sz="2400" smtClean="0"/>
              <a:t> </a:t>
            </a:r>
          </a:p>
          <a:p>
            <a:endParaRPr lang="sl-SI" smtClean="0"/>
          </a:p>
        </p:txBody>
      </p:sp>
      <p:sp>
        <p:nvSpPr>
          <p:cNvPr id="8" name="Ograda vsebine 7"/>
          <p:cNvSpPr>
            <a:spLocks noGrp="1"/>
          </p:cNvSpPr>
          <p:nvPr>
            <p:ph sz="half" idx="2"/>
          </p:nvPr>
        </p:nvSpPr>
        <p:spPr>
          <a:xfrm>
            <a:off x="4787900" y="1773238"/>
            <a:ext cx="4038600" cy="3095625"/>
          </a:xfrm>
          <a:solidFill>
            <a:schemeClr val="accent3">
              <a:lumMod val="95000"/>
            </a:schemeClr>
          </a:solidFill>
        </p:spPr>
        <p:txBody>
          <a:bodyPr/>
          <a:lstStyle/>
          <a:p>
            <a:pPr>
              <a:lnSpc>
                <a:spcPct val="85000"/>
              </a:lnSpc>
              <a:buFont typeface="Arial" pitchFamily="34" charset="0"/>
              <a:buChar char="•"/>
              <a:defRPr/>
            </a:pPr>
            <a:r>
              <a:rPr lang="sl-SI" b="1" dirty="0" smtClean="0">
                <a:solidFill>
                  <a:srgbClr val="CC0000"/>
                </a:solidFill>
                <a:latin typeface="Arial Rounded MT Bold" pitchFamily="34" charset="0"/>
              </a:rPr>
              <a:t>vključevati vse korake učenja in vse faze učnega procesa</a:t>
            </a:r>
            <a:r>
              <a:rPr lang="sl-SI" dirty="0" smtClean="0">
                <a:latin typeface="Arial Rounded MT Bold" pitchFamily="34" charset="0"/>
              </a:rPr>
              <a:t> </a:t>
            </a:r>
            <a:r>
              <a:rPr lang="sl-SI" sz="2400" dirty="0" smtClean="0"/>
              <a:t>vključno z ugotavljanjem doseganja učnih ciljev, tj. s preverjanjem in ocenjevanjem učnih rezultatov</a:t>
            </a:r>
          </a:p>
          <a:p>
            <a:pPr>
              <a:defRPr/>
            </a:pPr>
            <a:endParaRPr lang="sl-SI" dirty="0"/>
          </a:p>
        </p:txBody>
      </p:sp>
      <p:pic>
        <p:nvPicPr>
          <p:cNvPr id="5124" name="Picture 4" descr="http://tbn2.google.com/images?q=tbn:CH9SP8QJ1PpLsM:http://www.royalindustriesinc.com/images/bakeware/roy%2520ws%252012.jpg">
            <a:hlinkClick r:id="rId2"/>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7164288" y="188640"/>
            <a:ext cx="1656184" cy="1470285"/>
          </a:xfrm>
          <a:prstGeom prst="rect">
            <a:avLst/>
          </a:prstGeom>
          <a:noFill/>
          <a:ln w="38100">
            <a:solidFill>
              <a:schemeClr val="accent6"/>
            </a:solidFill>
            <a:miter lim="800000"/>
            <a:headEnd/>
            <a:tailEnd/>
          </a:ln>
        </p:spPr>
      </p:pic>
      <p:sp>
        <p:nvSpPr>
          <p:cNvPr id="6" name="Rectangle 3"/>
          <p:cNvSpPr txBox="1">
            <a:spLocks noChangeArrowheads="1"/>
          </p:cNvSpPr>
          <p:nvPr/>
        </p:nvSpPr>
        <p:spPr bwMode="auto">
          <a:xfrm>
            <a:off x="395288" y="4581525"/>
            <a:ext cx="8412162" cy="4294188"/>
          </a:xfrm>
          <a:prstGeom prst="rect">
            <a:avLst/>
          </a:prstGeom>
          <a:noFill/>
          <a:ln w="9525">
            <a:noFill/>
            <a:miter lim="800000"/>
            <a:headEnd/>
            <a:tailEnd/>
          </a:ln>
        </p:spPr>
        <p:txBody>
          <a:bodyPr/>
          <a:lstStyle/>
          <a:p>
            <a:pPr marL="742950" lvl="1" indent="-285750">
              <a:lnSpc>
                <a:spcPct val="85000"/>
              </a:lnSpc>
              <a:spcBef>
                <a:spcPct val="20000"/>
              </a:spcBef>
              <a:buFontTx/>
              <a:buChar char="–"/>
              <a:defRPr/>
            </a:pPr>
            <a:endParaRPr lang="sl-SI" sz="2400" kern="0" dirty="0">
              <a:latin typeface="+mn-lt"/>
            </a:endParaRPr>
          </a:p>
        </p:txBody>
      </p:sp>
      <p:sp>
        <p:nvSpPr>
          <p:cNvPr id="10" name="Ograda vsebine 7"/>
          <p:cNvSpPr txBox="1">
            <a:spLocks/>
          </p:cNvSpPr>
          <p:nvPr/>
        </p:nvSpPr>
        <p:spPr bwMode="auto">
          <a:xfrm>
            <a:off x="4787900" y="5084763"/>
            <a:ext cx="3967163" cy="1323975"/>
          </a:xfrm>
          <a:prstGeom prst="rect">
            <a:avLst/>
          </a:prstGeom>
          <a:noFill/>
          <a:ln w="9525">
            <a:noFill/>
            <a:miter lim="800000"/>
            <a:headEnd/>
            <a:tailEnd/>
          </a:ln>
        </p:spPr>
        <p:txBody>
          <a:bodyPr/>
          <a:lstStyle/>
          <a:p>
            <a:pPr marL="342900" indent="-342900">
              <a:lnSpc>
                <a:spcPct val="85000"/>
              </a:lnSpc>
              <a:spcBef>
                <a:spcPct val="20000"/>
              </a:spcBef>
              <a:defRPr/>
            </a:pPr>
            <a:r>
              <a:rPr lang="sl-SI" sz="2400" kern="0" dirty="0">
                <a:latin typeface="+mn-lt"/>
              </a:rPr>
              <a:t>ter</a:t>
            </a:r>
          </a:p>
          <a:p>
            <a:pPr marL="342900" indent="-342900">
              <a:lnSpc>
                <a:spcPct val="85000"/>
              </a:lnSpc>
              <a:spcBef>
                <a:spcPct val="20000"/>
              </a:spcBef>
              <a:buFont typeface="Arial" pitchFamily="34" charset="0"/>
              <a:buChar char="•"/>
              <a:defRPr/>
            </a:pPr>
            <a:r>
              <a:rPr lang="sl-SI" sz="2400" b="1" kern="0" dirty="0">
                <a:solidFill>
                  <a:srgbClr val="C00000"/>
                </a:solidFill>
                <a:latin typeface="+mn-lt"/>
              </a:rPr>
              <a:t>prenosljive v nove učne situacije </a:t>
            </a:r>
            <a:r>
              <a:rPr lang="sl-SI" sz="2400" kern="0" dirty="0">
                <a:solidFill>
                  <a:srgbClr val="000000"/>
                </a:solidFill>
                <a:latin typeface="+mn-lt"/>
              </a:rPr>
              <a:t>(na druge dijake in učitelje).</a:t>
            </a:r>
            <a:endParaRPr lang="sl-SI" sz="2400" kern="0" dirty="0">
              <a:latin typeface="+mn-lt"/>
            </a:endParaRPr>
          </a:p>
        </p:txBody>
      </p:sp>
      <p:pic>
        <p:nvPicPr>
          <p:cNvPr id="61448" name="Slika 13" descr="fragezeichen_6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5589588"/>
            <a:ext cx="9445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081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274638"/>
            <a:ext cx="8286750" cy="868362"/>
          </a:xfrm>
          <a:solidFill>
            <a:schemeClr val="accent6"/>
          </a:solidFill>
        </p:spPr>
        <p:txBody>
          <a:bodyPr/>
          <a:lstStyle/>
          <a:p>
            <a:pPr algn="ctr">
              <a:defRPr/>
            </a:pPr>
            <a:r>
              <a:rPr lang="sl-SI" dirty="0" smtClean="0">
                <a:solidFill>
                  <a:schemeClr val="bg1"/>
                </a:solidFill>
                <a:latin typeface="Arial Rounded MT Bold" pitchFamily="34" charset="0"/>
              </a:rPr>
              <a:t>INTEGRATIVNI KONTINUUM</a:t>
            </a:r>
          </a:p>
        </p:txBody>
      </p:sp>
      <p:sp>
        <p:nvSpPr>
          <p:cNvPr id="69635" name="Rectangle 3"/>
          <p:cNvSpPr>
            <a:spLocks noGrp="1" noChangeArrowheads="1"/>
          </p:cNvSpPr>
          <p:nvPr>
            <p:ph type="body" idx="1"/>
          </p:nvPr>
        </p:nvSpPr>
        <p:spPr>
          <a:xfrm>
            <a:off x="428625" y="2571750"/>
            <a:ext cx="8286750" cy="3929063"/>
          </a:xfrm>
          <a:solidFill>
            <a:schemeClr val="bg1"/>
          </a:solidFill>
          <a:ln w="38100">
            <a:solidFill>
              <a:srgbClr val="C00000"/>
            </a:solidFill>
            <a:miter lim="800000"/>
            <a:headEnd/>
            <a:tailEnd/>
          </a:ln>
        </p:spPr>
        <p:txBody>
          <a:bodyPr/>
          <a:lstStyle/>
          <a:p>
            <a:pPr lvl="1" algn="ctr">
              <a:lnSpc>
                <a:spcPct val="80000"/>
              </a:lnSpc>
              <a:buFontTx/>
              <a:buNone/>
            </a:pPr>
            <a:r>
              <a:rPr lang="sl-SI" sz="3200" b="1" smtClean="0">
                <a:solidFill>
                  <a:srgbClr val="C00000"/>
                </a:solidFill>
                <a:latin typeface="Arial Rounded MT Bold" pitchFamily="34" charset="0"/>
              </a:rPr>
              <a:t>POVEZOVANJE</a:t>
            </a:r>
            <a:r>
              <a:rPr lang="sl-SI" sz="3200" smtClean="0">
                <a:solidFill>
                  <a:srgbClr val="C00000"/>
                </a:solidFill>
                <a:latin typeface="Arial Rounded MT Bold" pitchFamily="34" charset="0"/>
              </a:rPr>
              <a:t> </a:t>
            </a:r>
            <a:r>
              <a:rPr lang="sl-SI" sz="3200" smtClean="0">
                <a:solidFill>
                  <a:srgbClr val="C00000"/>
                </a:solidFill>
                <a:latin typeface="Arial Rounded MT Bold" pitchFamily="34" charset="0"/>
                <a:sym typeface="Wingdings 3" pitchFamily="18" charset="2"/>
              </a:rPr>
              <a:t></a:t>
            </a:r>
            <a:endParaRPr lang="sl-SI" sz="3200" smtClean="0">
              <a:solidFill>
                <a:srgbClr val="C00000"/>
              </a:solidFill>
              <a:latin typeface="Arial Rounded MT Bold" pitchFamily="34" charset="0"/>
            </a:endParaRPr>
          </a:p>
          <a:p>
            <a:pPr marL="457200" indent="-457200">
              <a:lnSpc>
                <a:spcPct val="80000"/>
              </a:lnSpc>
              <a:buFontTx/>
              <a:buAutoNum type="arabicPeriod"/>
            </a:pPr>
            <a:r>
              <a:rPr lang="sl-SI" sz="2800" smtClean="0">
                <a:solidFill>
                  <a:srgbClr val="C00000"/>
                </a:solidFill>
              </a:rPr>
              <a:t>integracija s pomočjo skupnih </a:t>
            </a:r>
            <a:r>
              <a:rPr lang="sl-SI" sz="2800" b="1" smtClean="0">
                <a:solidFill>
                  <a:srgbClr val="C00000"/>
                </a:solidFill>
              </a:rPr>
              <a:t>tem</a:t>
            </a:r>
            <a:r>
              <a:rPr lang="sl-SI" sz="2800" smtClean="0">
                <a:solidFill>
                  <a:srgbClr val="C00000"/>
                </a:solidFill>
              </a:rPr>
              <a:t> (</a:t>
            </a:r>
            <a:r>
              <a:rPr lang="sl-SI" sz="2800" b="1" smtClean="0">
                <a:solidFill>
                  <a:srgbClr val="C00000"/>
                </a:solidFill>
              </a:rPr>
              <a:t>vsebin</a:t>
            </a:r>
            <a:r>
              <a:rPr lang="sl-SI" sz="2800" smtClean="0">
                <a:solidFill>
                  <a:srgbClr val="C00000"/>
                </a:solidFill>
              </a:rPr>
              <a:t>) oz. </a:t>
            </a:r>
            <a:r>
              <a:rPr lang="sl-SI" sz="2800" b="1" smtClean="0">
                <a:solidFill>
                  <a:srgbClr val="C00000"/>
                </a:solidFill>
              </a:rPr>
              <a:t>konceptov</a:t>
            </a:r>
          </a:p>
          <a:p>
            <a:pPr marL="457200" indent="-457200">
              <a:lnSpc>
                <a:spcPct val="80000"/>
              </a:lnSpc>
              <a:buFontTx/>
              <a:buAutoNum type="arabicPeriod"/>
            </a:pPr>
            <a:r>
              <a:rPr lang="sl-SI" sz="2800" smtClean="0">
                <a:solidFill>
                  <a:srgbClr val="C00000"/>
                </a:solidFill>
              </a:rPr>
              <a:t>integracija s pomočjo skupnih </a:t>
            </a:r>
            <a:r>
              <a:rPr lang="sl-SI" sz="2800" b="1" smtClean="0">
                <a:solidFill>
                  <a:srgbClr val="C00000"/>
                </a:solidFill>
              </a:rPr>
              <a:t>dejavnosti</a:t>
            </a:r>
            <a:r>
              <a:rPr lang="sl-SI" sz="2800" smtClean="0">
                <a:solidFill>
                  <a:srgbClr val="C00000"/>
                </a:solidFill>
              </a:rPr>
              <a:t>, </a:t>
            </a:r>
            <a:r>
              <a:rPr lang="sl-SI" sz="2800" b="1" smtClean="0">
                <a:solidFill>
                  <a:srgbClr val="C00000"/>
                </a:solidFill>
              </a:rPr>
              <a:t>metod</a:t>
            </a:r>
            <a:r>
              <a:rPr lang="sl-SI" sz="2800" smtClean="0">
                <a:solidFill>
                  <a:srgbClr val="C00000"/>
                </a:solidFill>
              </a:rPr>
              <a:t> in </a:t>
            </a:r>
            <a:r>
              <a:rPr lang="sl-SI" sz="2800" b="1" smtClean="0">
                <a:solidFill>
                  <a:srgbClr val="C00000"/>
                </a:solidFill>
              </a:rPr>
              <a:t>postopkov</a:t>
            </a:r>
          </a:p>
          <a:p>
            <a:pPr marL="457200" indent="-457200">
              <a:lnSpc>
                <a:spcPct val="80000"/>
              </a:lnSpc>
              <a:buFontTx/>
              <a:buAutoNum type="arabicPeriod"/>
            </a:pPr>
            <a:r>
              <a:rPr lang="sl-SI" sz="2800" smtClean="0">
                <a:solidFill>
                  <a:srgbClr val="C00000"/>
                </a:solidFill>
              </a:rPr>
              <a:t>integracija s pomočjo </a:t>
            </a:r>
            <a:r>
              <a:rPr lang="sl-SI" sz="2800" b="1" smtClean="0">
                <a:solidFill>
                  <a:srgbClr val="C00000"/>
                </a:solidFill>
              </a:rPr>
              <a:t>skupnega problemskega </a:t>
            </a:r>
            <a:r>
              <a:rPr lang="sl-SI" sz="2800" smtClean="0">
                <a:solidFill>
                  <a:srgbClr val="C00000"/>
                </a:solidFill>
              </a:rPr>
              <a:t>(ključnega, bistvenega) </a:t>
            </a:r>
            <a:r>
              <a:rPr lang="sl-SI" sz="2800" b="1" smtClean="0">
                <a:solidFill>
                  <a:srgbClr val="C00000"/>
                </a:solidFill>
              </a:rPr>
              <a:t>vprašanja</a:t>
            </a:r>
          </a:p>
          <a:p>
            <a:pPr marL="457200" indent="-457200">
              <a:lnSpc>
                <a:spcPct val="80000"/>
              </a:lnSpc>
              <a:buFontTx/>
              <a:buAutoNum type="arabicPeriod"/>
            </a:pPr>
            <a:r>
              <a:rPr lang="sl-SI" sz="2800" smtClean="0">
                <a:solidFill>
                  <a:srgbClr val="C00000"/>
                </a:solidFill>
              </a:rPr>
              <a:t>integracija s pomočjo </a:t>
            </a:r>
            <a:r>
              <a:rPr lang="sl-SI" sz="2800" b="1" smtClean="0">
                <a:solidFill>
                  <a:srgbClr val="C00000"/>
                </a:solidFill>
              </a:rPr>
              <a:t>za dijaka relevantnega in v dijaka usmerjenega raziskovanja problemskega vprašanja </a:t>
            </a:r>
            <a:endParaRPr lang="sl-SI" sz="2400" b="1" smtClean="0">
              <a:solidFill>
                <a:srgbClr val="C00000"/>
              </a:solidFill>
            </a:endParaRPr>
          </a:p>
        </p:txBody>
      </p:sp>
      <p:sp>
        <p:nvSpPr>
          <p:cNvPr id="69636" name="PoljeZBesedilom 3"/>
          <p:cNvSpPr txBox="1">
            <a:spLocks noChangeArrowheads="1"/>
          </p:cNvSpPr>
          <p:nvPr/>
        </p:nvSpPr>
        <p:spPr bwMode="auto">
          <a:xfrm>
            <a:off x="468313" y="1412875"/>
            <a:ext cx="8215312" cy="928688"/>
          </a:xfrm>
          <a:prstGeom prst="rect">
            <a:avLst/>
          </a:prstGeom>
          <a:solidFill>
            <a:schemeClr val="bg1"/>
          </a:solidFill>
          <a:ln w="28575">
            <a:solidFill>
              <a:schemeClr val="tx1"/>
            </a:solidFill>
            <a:miter lim="800000"/>
            <a:headEnd/>
            <a:tailEnd/>
          </a:ln>
        </p:spPr>
        <p:txBody>
          <a:bodyPr>
            <a:spAutoFit/>
          </a:bodyPr>
          <a:lstStyle>
            <a:lvl1pPr marL="457200" indent="-4572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pPr>
            <a:r>
              <a:rPr lang="sl-SI" sz="2800"/>
              <a:t>0.  integracija s pomočjo načrtovanih </a:t>
            </a:r>
            <a:r>
              <a:rPr lang="sl-SI" sz="2800" b="1"/>
              <a:t>korelacij</a:t>
            </a:r>
          </a:p>
          <a:p>
            <a:pPr eaLnBrk="1" hangingPunct="1">
              <a:lnSpc>
                <a:spcPct val="80000"/>
              </a:lnSpc>
            </a:pPr>
            <a:endParaRPr lang="sl-SI" sz="800"/>
          </a:p>
          <a:p>
            <a:pPr lvl="1" algn="ctr" eaLnBrk="1" hangingPunct="1">
              <a:lnSpc>
                <a:spcPct val="80000"/>
              </a:lnSpc>
            </a:pPr>
            <a:r>
              <a:rPr lang="sl-SI" sz="3200">
                <a:latin typeface="Arial Rounded MT Bold" pitchFamily="34" charset="0"/>
                <a:sym typeface="Wingdings 3" pitchFamily="18" charset="2"/>
              </a:rPr>
              <a:t></a:t>
            </a:r>
            <a:r>
              <a:rPr lang="sl-SI" sz="3200">
                <a:latin typeface="Arial Rounded MT Bold" pitchFamily="34" charset="0"/>
              </a:rPr>
              <a:t> </a:t>
            </a:r>
            <a:r>
              <a:rPr lang="sl-SI" sz="3200" b="1">
                <a:latin typeface="Arial Rounded MT Bold" pitchFamily="34" charset="0"/>
              </a:rPr>
              <a:t>NAVEZOVANJE</a:t>
            </a:r>
            <a:endParaRPr lang="sl-SI"/>
          </a:p>
        </p:txBody>
      </p:sp>
    </p:spTree>
    <p:extLst>
      <p:ext uri="{BB962C8B-B14F-4D97-AF65-F5344CB8AC3E}">
        <p14:creationId xmlns:p14="http://schemas.microsoft.com/office/powerpoint/2010/main" val="9152034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88640"/>
            <a:ext cx="8496300" cy="648072"/>
          </a:xfrm>
          <a:solidFill>
            <a:schemeClr val="accent6"/>
          </a:solidFill>
          <a:ln w="38100">
            <a:solidFill>
              <a:schemeClr val="accent6"/>
            </a:solidFill>
          </a:ln>
        </p:spPr>
        <p:txBody>
          <a:bodyPr/>
          <a:lstStyle/>
          <a:p>
            <a:pPr algn="ctr" eaLnBrk="1" hangingPunct="1">
              <a:lnSpc>
                <a:spcPts val="3500"/>
              </a:lnSpc>
              <a:defRPr/>
            </a:pPr>
            <a:r>
              <a:rPr lang="sl-SI" dirty="0" smtClean="0">
                <a:solidFill>
                  <a:schemeClr val="accent6"/>
                </a:solidFill>
                <a:latin typeface="Arial Rounded MT Bold" pitchFamily="34" charset="0"/>
              </a:rPr>
              <a:t/>
            </a:r>
            <a:br>
              <a:rPr lang="sl-SI" dirty="0" smtClean="0">
                <a:solidFill>
                  <a:schemeClr val="accent6"/>
                </a:solidFill>
                <a:latin typeface="Arial Rounded MT Bold" pitchFamily="34" charset="0"/>
              </a:rPr>
            </a:br>
            <a:r>
              <a:rPr lang="sl-SI" dirty="0" smtClean="0">
                <a:solidFill>
                  <a:schemeClr val="bg1"/>
                </a:solidFill>
                <a:latin typeface="Arial Rounded MT Bold" pitchFamily="34" charset="0"/>
              </a:rPr>
              <a:t>PROGRAM SEMINARJA</a:t>
            </a:r>
            <a:r>
              <a:rPr lang="sl-SI" dirty="0" smtClean="0">
                <a:solidFill>
                  <a:schemeClr val="bg1"/>
                </a:solidFill>
                <a:latin typeface="Arial Rounded MT Bold" pitchFamily="34" charset="0"/>
              </a:rPr>
              <a:t/>
            </a:r>
            <a:br>
              <a:rPr lang="sl-SI" dirty="0" smtClean="0">
                <a:solidFill>
                  <a:schemeClr val="bg1"/>
                </a:solidFill>
                <a:latin typeface="Arial Rounded MT Bold" pitchFamily="34" charset="0"/>
              </a:rPr>
            </a:br>
            <a:endParaRPr lang="sl-SI" sz="2800" dirty="0">
              <a:solidFill>
                <a:schemeClr val="bg1"/>
              </a:solidFill>
              <a:latin typeface="Arial Rounded MT Bold" pitchFamily="34" charset="0"/>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582368944"/>
              </p:ext>
            </p:extLst>
          </p:nvPr>
        </p:nvGraphicFramePr>
        <p:xfrm>
          <a:off x="395536" y="980728"/>
          <a:ext cx="8472147" cy="5688472"/>
        </p:xfrm>
        <a:graphic>
          <a:graphicData uri="http://schemas.openxmlformats.org/drawingml/2006/table">
            <a:tbl>
              <a:tblPr/>
              <a:tblGrid>
                <a:gridCol w="1944216"/>
                <a:gridCol w="4476496"/>
                <a:gridCol w="2051435"/>
              </a:tblGrid>
              <a:tr h="3964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200" b="1" i="1" u="none" strike="noStrike" cap="none" normalizeH="0" baseline="0" dirty="0" smtClean="0">
                          <a:ln>
                            <a:noFill/>
                          </a:ln>
                          <a:solidFill>
                            <a:schemeClr val="accent6"/>
                          </a:solidFill>
                          <a:effectLst/>
                          <a:latin typeface="Arial" pitchFamily="34" charset="0"/>
                          <a:cs typeface="Times New Roman" pitchFamily="18" charset="0"/>
                        </a:rPr>
                        <a:t>Čas</a:t>
                      </a:r>
                      <a:endParaRPr kumimoji="0" lang="sl-SI" sz="22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200" b="1" i="1" u="none" strike="noStrike" cap="none" normalizeH="0" baseline="0" dirty="0" smtClean="0">
                          <a:ln>
                            <a:noFill/>
                          </a:ln>
                          <a:solidFill>
                            <a:schemeClr val="accent6"/>
                          </a:solidFill>
                          <a:effectLst/>
                          <a:latin typeface="Arial" pitchFamily="34" charset="0"/>
                          <a:cs typeface="Times New Roman" pitchFamily="18" charset="0"/>
                        </a:rPr>
                        <a:t>Vsebina</a:t>
                      </a:r>
                      <a:endParaRPr kumimoji="0" lang="sl-SI" sz="22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200" b="1" i="1" u="none" strike="noStrike" cap="none" normalizeH="0" baseline="0" dirty="0" smtClean="0">
                          <a:ln>
                            <a:noFill/>
                          </a:ln>
                          <a:solidFill>
                            <a:schemeClr val="accent6"/>
                          </a:solidFill>
                          <a:effectLst/>
                          <a:latin typeface="Arial" pitchFamily="34" charset="0"/>
                          <a:cs typeface="Times New Roman" pitchFamily="18" charset="0"/>
                        </a:rPr>
                        <a:t>Izvajalci</a:t>
                      </a:r>
                      <a:endParaRPr kumimoji="0" lang="sl-SI" sz="22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r>
              <a:tr h="3964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l-SI" sz="2200" b="1" i="0" u="none" strike="noStrike" cap="none" normalizeH="0" baseline="0" dirty="0" smtClean="0">
                          <a:ln>
                            <a:noFill/>
                          </a:ln>
                          <a:solidFill>
                            <a:schemeClr val="tx1"/>
                          </a:solidFill>
                          <a:effectLst/>
                          <a:latin typeface="Arial" pitchFamily="34" charset="0"/>
                          <a:cs typeface="Times New Roman" pitchFamily="18" charset="0"/>
                        </a:rPr>
                        <a:t>09.00 – 09.30 </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sl-SI" sz="2200" b="1" dirty="0" smtClean="0">
                          <a:solidFill>
                            <a:schemeClr val="tx1"/>
                          </a:solidFill>
                          <a:effectLst/>
                          <a:latin typeface="+mj-lt"/>
                          <a:ea typeface="Times New Roman"/>
                        </a:rPr>
                        <a:t>Aktualna problematika</a:t>
                      </a:r>
                      <a:endParaRPr lang="sl-SI" sz="2200" b="1" dirty="0">
                        <a:solidFill>
                          <a:schemeClr val="tx1"/>
                        </a:solidFill>
                        <a:effectLst/>
                        <a:latin typeface="+mj-lt"/>
                        <a:ea typeface="Times New Roman"/>
                      </a:endParaRPr>
                    </a:p>
                  </a:txBody>
                  <a:tcPr marL="89535" marR="89535" marT="0" marB="0" anchor="ctr">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Arial" pitchFamily="34" charset="0"/>
                          <a:cs typeface="Times New Roman" pitchFamily="18" charset="0"/>
                        </a:rPr>
                        <a:t>dr. Zora Rutar Ilc</a:t>
                      </a:r>
                      <a:endParaRPr kumimoji="0" lang="sl-SI" sz="18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bg1"/>
                    </a:solidFill>
                  </a:tcPr>
                </a:tc>
              </a:tr>
              <a:tr h="9250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1" i="0" u="none" strike="noStrike" cap="none" normalizeH="0" baseline="0" dirty="0" smtClean="0">
                          <a:ln>
                            <a:noFill/>
                          </a:ln>
                          <a:solidFill>
                            <a:schemeClr val="tx1"/>
                          </a:solidFill>
                          <a:effectLst/>
                          <a:latin typeface="Arial" pitchFamily="34" charset="0"/>
                          <a:cs typeface="Times New Roman" pitchFamily="18" charset="0"/>
                        </a:rPr>
                        <a:t>09.30 </a:t>
                      </a:r>
                      <a:r>
                        <a:rPr kumimoji="0" lang="sl-SI" sz="2200" b="1" i="0" u="none" strike="noStrike" cap="none" normalizeH="0" baseline="0" dirty="0" smtClean="0">
                          <a:ln>
                            <a:noFill/>
                          </a:ln>
                          <a:solidFill>
                            <a:schemeClr val="tx1"/>
                          </a:solidFill>
                          <a:effectLst/>
                          <a:latin typeface="Arial" pitchFamily="34" charset="0"/>
                          <a:cs typeface="Times New Roman" pitchFamily="18" charset="0"/>
                        </a:rPr>
                        <a:t>– </a:t>
                      </a:r>
                      <a:r>
                        <a:rPr kumimoji="0" lang="sl-SI" sz="2200" b="1" i="0" u="none" strike="noStrike" cap="none" normalizeH="0" baseline="0" dirty="0" smtClean="0">
                          <a:ln>
                            <a:noFill/>
                          </a:ln>
                          <a:solidFill>
                            <a:schemeClr val="tx1"/>
                          </a:solidFill>
                          <a:effectLst/>
                          <a:latin typeface="Arial" pitchFamily="34" charset="0"/>
                          <a:cs typeface="Times New Roman" pitchFamily="18" charset="0"/>
                        </a:rPr>
                        <a:t>10.15 </a:t>
                      </a:r>
                      <a:endParaRPr kumimoji="0" lang="sl-SI" sz="2200" b="1"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indent="0" algn="l">
                        <a:spcAft>
                          <a:spcPts val="0"/>
                        </a:spcAft>
                        <a:buFont typeface="Arial" pitchFamily="34" charset="0"/>
                        <a:buNone/>
                      </a:pPr>
                      <a:r>
                        <a:rPr lang="sl-SI" sz="2200" b="1" dirty="0" smtClean="0">
                          <a:solidFill>
                            <a:schemeClr val="tx1"/>
                          </a:solidFill>
                          <a:effectLst/>
                          <a:latin typeface="+mj-lt"/>
                          <a:ea typeface="Times New Roman"/>
                        </a:rPr>
                        <a:t>Strokovna </a:t>
                      </a:r>
                      <a:r>
                        <a:rPr lang="sl-SI" sz="2200" b="1" dirty="0" smtClean="0">
                          <a:solidFill>
                            <a:schemeClr val="tx1"/>
                          </a:solidFill>
                          <a:effectLst/>
                          <a:latin typeface="+mj-lt"/>
                          <a:ea typeface="Times New Roman"/>
                        </a:rPr>
                        <a:t>ekskurzija </a:t>
                      </a:r>
                      <a:r>
                        <a:rPr lang="sl-SI" sz="2200" b="1" dirty="0" smtClean="0">
                          <a:effectLst/>
                          <a:latin typeface="+mj-lt"/>
                          <a:ea typeface="Times New Roman"/>
                        </a:rPr>
                        <a:t>kot </a:t>
                      </a:r>
                      <a:r>
                        <a:rPr lang="sl-SI" sz="2200" b="1" dirty="0" err="1" smtClean="0">
                          <a:effectLst/>
                          <a:latin typeface="+mj-lt"/>
                          <a:ea typeface="Times New Roman"/>
                        </a:rPr>
                        <a:t>medpredmetna</a:t>
                      </a:r>
                      <a:r>
                        <a:rPr lang="sl-SI" sz="2200" b="1" baseline="0" dirty="0" smtClean="0">
                          <a:effectLst/>
                          <a:latin typeface="+mj-lt"/>
                          <a:ea typeface="Times New Roman"/>
                        </a:rPr>
                        <a:t> oz. </a:t>
                      </a:r>
                      <a:r>
                        <a:rPr lang="sl-SI" sz="2200" b="1" baseline="0" dirty="0" err="1" smtClean="0">
                          <a:effectLst/>
                          <a:latin typeface="+mj-lt"/>
                          <a:ea typeface="Times New Roman"/>
                        </a:rPr>
                        <a:t>kurikularna</a:t>
                      </a:r>
                      <a:r>
                        <a:rPr lang="sl-SI" sz="2200" b="1" baseline="0" dirty="0" smtClean="0">
                          <a:effectLst/>
                          <a:latin typeface="+mj-lt"/>
                          <a:ea typeface="Times New Roman"/>
                        </a:rPr>
                        <a:t> povezava</a:t>
                      </a:r>
                      <a:endParaRPr lang="sl-SI" sz="2200" b="1" dirty="0">
                        <a:solidFill>
                          <a:srgbClr val="C00000"/>
                        </a:solidFill>
                        <a:effectLst/>
                        <a:latin typeface="+mj-lt"/>
                        <a:ea typeface="Times New Roman"/>
                      </a:endParaRPr>
                    </a:p>
                  </a:txBody>
                  <a:tcPr marL="89535" marR="89535" marT="0" marB="0" anchor="ctr">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Arial" pitchFamily="34" charset="0"/>
                          <a:cs typeface="Times New Roman" pitchFamily="18" charset="0"/>
                        </a:rPr>
                        <a:t>K. Pavlič </a:t>
                      </a:r>
                      <a:r>
                        <a:rPr kumimoji="0" lang="sl-SI" sz="1800" b="0" i="0" u="none" strike="noStrike" cap="none" normalizeH="0" baseline="0" dirty="0" smtClean="0">
                          <a:ln>
                            <a:noFill/>
                          </a:ln>
                          <a:solidFill>
                            <a:schemeClr val="tx1"/>
                          </a:solidFill>
                          <a:effectLst/>
                          <a:latin typeface="Arial" pitchFamily="34" charset="0"/>
                          <a:cs typeface="Times New Roman" pitchFamily="18" charset="0"/>
                        </a:rPr>
                        <a:t>Škerjanc</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sz="1600" b="0" i="1" u="none" strike="noStrike" cap="none" normalizeH="0" baseline="0" dirty="0" smtClean="0">
                          <a:ln>
                            <a:noFill/>
                          </a:ln>
                          <a:solidFill>
                            <a:schemeClr val="tx1"/>
                          </a:solidFill>
                          <a:effectLst/>
                          <a:latin typeface="Arial" pitchFamily="34" charset="0"/>
                          <a:cs typeface="Times New Roman" pitchFamily="18" charset="0"/>
                        </a:rPr>
                        <a:t>Uvodno predavanje </a:t>
                      </a:r>
                      <a:endParaRPr kumimoji="0" lang="sl-SI" sz="1600" b="0" i="1"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r>
              <a:tr h="330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0" i="0" u="none" strike="noStrike" cap="none" normalizeH="0" baseline="0" dirty="0" smtClean="0">
                          <a:ln>
                            <a:noFill/>
                          </a:ln>
                          <a:solidFill>
                            <a:schemeClr val="tx1"/>
                          </a:solidFill>
                          <a:effectLst/>
                          <a:latin typeface="Arial" pitchFamily="34" charset="0"/>
                          <a:cs typeface="Times New Roman" pitchFamily="18" charset="0"/>
                        </a:rPr>
                        <a:t>10.15 </a:t>
                      </a:r>
                      <a:r>
                        <a:rPr kumimoji="0" lang="sl-SI" sz="2200" b="0" i="0" u="none" strike="noStrike" cap="none" normalizeH="0" baseline="0" dirty="0" smtClean="0">
                          <a:ln>
                            <a:noFill/>
                          </a:ln>
                          <a:solidFill>
                            <a:schemeClr val="tx1"/>
                          </a:solidFill>
                          <a:effectLst/>
                          <a:latin typeface="Arial" pitchFamily="34" charset="0"/>
                          <a:cs typeface="Times New Roman" pitchFamily="18" charset="0"/>
                        </a:rPr>
                        <a:t>– </a:t>
                      </a:r>
                      <a:r>
                        <a:rPr kumimoji="0" lang="sl-SI" sz="2200" b="0" i="0" u="none" strike="noStrike" cap="none" normalizeH="0" baseline="0" dirty="0" smtClean="0">
                          <a:ln>
                            <a:noFill/>
                          </a:ln>
                          <a:solidFill>
                            <a:schemeClr val="tx1"/>
                          </a:solidFill>
                          <a:effectLst/>
                          <a:latin typeface="Arial" pitchFamily="34" charset="0"/>
                          <a:cs typeface="Times New Roman" pitchFamily="18" charset="0"/>
                        </a:rPr>
                        <a:t>10.30</a:t>
                      </a:r>
                      <a:endParaRPr kumimoji="0" lang="sl-SI" sz="22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0" i="1" u="none" strike="noStrike" cap="none" normalizeH="0" baseline="0" dirty="0" smtClean="0">
                          <a:ln>
                            <a:noFill/>
                          </a:ln>
                          <a:solidFill>
                            <a:schemeClr val="tx1"/>
                          </a:solidFill>
                          <a:effectLst/>
                          <a:latin typeface="+mj-lt"/>
                          <a:cs typeface="Times New Roman" pitchFamily="18" charset="0"/>
                        </a:rPr>
                        <a:t>Odmor</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sz="1600" b="0" i="1"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r>
              <a:tr h="6607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1" i="0" u="none" strike="noStrike" cap="none" normalizeH="0" baseline="0" dirty="0" smtClean="0">
                          <a:ln>
                            <a:noFill/>
                          </a:ln>
                          <a:solidFill>
                            <a:srgbClr val="C00000"/>
                          </a:solidFill>
                          <a:effectLst/>
                          <a:latin typeface="Arial" pitchFamily="34" charset="0"/>
                          <a:cs typeface="Times New Roman" pitchFamily="18" charset="0"/>
                        </a:rPr>
                        <a:t>10.30 </a:t>
                      </a:r>
                      <a:r>
                        <a:rPr kumimoji="0" lang="sl-SI" sz="2200" b="1" i="0" u="none" strike="noStrike" cap="none" normalizeH="0" baseline="0" dirty="0" smtClean="0">
                          <a:ln>
                            <a:noFill/>
                          </a:ln>
                          <a:solidFill>
                            <a:srgbClr val="C00000"/>
                          </a:solidFill>
                          <a:effectLst/>
                          <a:latin typeface="Arial" pitchFamily="34" charset="0"/>
                          <a:cs typeface="Times New Roman" pitchFamily="18" charset="0"/>
                        </a:rPr>
                        <a:t>– </a:t>
                      </a:r>
                      <a:r>
                        <a:rPr kumimoji="0" lang="sl-SI" sz="2200" b="1" i="0" u="none" strike="noStrike" cap="none" normalizeH="0" baseline="0" dirty="0" smtClean="0">
                          <a:ln>
                            <a:noFill/>
                          </a:ln>
                          <a:solidFill>
                            <a:srgbClr val="C00000"/>
                          </a:solidFill>
                          <a:effectLst/>
                          <a:latin typeface="Arial" pitchFamily="34" charset="0"/>
                          <a:cs typeface="Times New Roman" pitchFamily="18" charset="0"/>
                        </a:rPr>
                        <a:t>11.45</a:t>
                      </a:r>
                      <a:endParaRPr kumimoji="0" lang="sl-SI" sz="2200" b="1" i="0" u="none" strike="noStrike" cap="none" normalizeH="0" baseline="0" dirty="0" smtClean="0">
                        <a:ln>
                          <a:noFill/>
                        </a:ln>
                        <a:solidFill>
                          <a:srgbClr val="C00000"/>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sl-SI" sz="2200" b="1" kern="1200" dirty="0" smtClean="0">
                          <a:solidFill>
                            <a:srgbClr val="C00000"/>
                          </a:solidFill>
                          <a:effectLst/>
                          <a:latin typeface="+mn-lt"/>
                          <a:ea typeface="+mn-ea"/>
                          <a:cs typeface="+mn-cs"/>
                        </a:rPr>
                        <a:t>DELAVNICA 1 </a:t>
                      </a:r>
                      <a:r>
                        <a:rPr lang="sl-SI" sz="2200" b="1" kern="1200" dirty="0" smtClean="0">
                          <a:solidFill>
                            <a:srgbClr val="C00000"/>
                          </a:solidFill>
                          <a:effectLst/>
                          <a:latin typeface="+mn-lt"/>
                          <a:ea typeface="+mn-ea"/>
                          <a:cs typeface="+mn-cs"/>
                        </a:rPr>
                        <a:t>(75 </a:t>
                      </a:r>
                      <a:r>
                        <a:rPr lang="sl-SI" sz="2200" b="1" kern="1200" dirty="0" smtClean="0">
                          <a:solidFill>
                            <a:srgbClr val="C00000"/>
                          </a:solidFill>
                          <a:effectLst/>
                          <a:latin typeface="+mn-lt"/>
                          <a:ea typeface="+mn-ea"/>
                          <a:cs typeface="+mn-cs"/>
                        </a:rPr>
                        <a:t>min</a:t>
                      </a:r>
                      <a:r>
                        <a:rPr lang="sl-SI" sz="2200" b="1" kern="1200" dirty="0" smtClean="0">
                          <a:solidFill>
                            <a:srgbClr val="C00000"/>
                          </a:solidFill>
                          <a:effectLst/>
                          <a:latin typeface="+mn-lt"/>
                          <a:ea typeface="+mn-ea"/>
                          <a:cs typeface="+mn-cs"/>
                        </a:rPr>
                        <a:t>): Medsebojne predstavitve in evalvacija primerov</a:t>
                      </a:r>
                      <a:endParaRPr lang="sl-SI" sz="2200" b="1" kern="1200" dirty="0" smtClean="0">
                        <a:solidFill>
                          <a:srgbClr val="C00000"/>
                        </a:solidFill>
                        <a:effectLst/>
                        <a:latin typeface="+mn-lt"/>
                        <a:ea typeface="+mn-ea"/>
                        <a:cs typeface="+mn-cs"/>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smtClean="0">
                          <a:ln>
                            <a:noFill/>
                          </a:ln>
                          <a:solidFill>
                            <a:schemeClr val="tx1"/>
                          </a:solidFill>
                          <a:effectLst/>
                          <a:latin typeface="Arial" pitchFamily="34" charset="0"/>
                          <a:cs typeface="Times New Roman" pitchFamily="18" charset="0"/>
                        </a:rPr>
                        <a:t>PT-KP </a:t>
                      </a:r>
                      <a:endParaRPr kumimoji="0" lang="sl-SI" sz="2000" b="0" i="0" u="none" strike="noStrike" cap="none" normalizeH="0" baseline="0" dirty="0" smtClean="0">
                        <a:ln>
                          <a:noFill/>
                        </a:ln>
                        <a:solidFill>
                          <a:srgbClr val="C00000"/>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r>
              <a:tr h="396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0" i="0" u="none" strike="noStrike" cap="none" normalizeH="0" baseline="0" dirty="0" smtClean="0">
                          <a:ln>
                            <a:noFill/>
                          </a:ln>
                          <a:solidFill>
                            <a:schemeClr val="tx1"/>
                          </a:solidFill>
                          <a:effectLst/>
                          <a:latin typeface="Arial" pitchFamily="34" charset="0"/>
                          <a:cs typeface="Times New Roman" pitchFamily="18" charset="0"/>
                        </a:rPr>
                        <a:t>11.45 </a:t>
                      </a:r>
                      <a:r>
                        <a:rPr kumimoji="0" lang="sl-SI" sz="2200" b="0" i="0" u="none" strike="noStrike" cap="none" normalizeH="0" baseline="0" dirty="0" smtClean="0">
                          <a:ln>
                            <a:noFill/>
                          </a:ln>
                          <a:solidFill>
                            <a:schemeClr val="tx1"/>
                          </a:solidFill>
                          <a:effectLst/>
                          <a:latin typeface="Arial" pitchFamily="34" charset="0"/>
                          <a:cs typeface="Times New Roman" pitchFamily="18" charset="0"/>
                        </a:rPr>
                        <a:t>– </a:t>
                      </a:r>
                      <a:r>
                        <a:rPr kumimoji="0" lang="sl-SI" sz="2200" b="0" i="0" u="none" strike="noStrike" cap="none" normalizeH="0" baseline="0" dirty="0" smtClean="0">
                          <a:ln>
                            <a:noFill/>
                          </a:ln>
                          <a:solidFill>
                            <a:schemeClr val="tx1"/>
                          </a:solidFill>
                          <a:effectLst/>
                          <a:latin typeface="Arial" pitchFamily="34" charset="0"/>
                          <a:cs typeface="Times New Roman" pitchFamily="18" charset="0"/>
                        </a:rPr>
                        <a:t>12.15</a:t>
                      </a:r>
                      <a:endParaRPr kumimoji="0" lang="sl-SI" sz="22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0" i="1" u="none" strike="noStrike" cap="none" normalizeH="0" baseline="0" dirty="0" smtClean="0">
                          <a:ln>
                            <a:noFill/>
                          </a:ln>
                          <a:solidFill>
                            <a:schemeClr val="tx1"/>
                          </a:solidFill>
                          <a:effectLst/>
                          <a:latin typeface="+mj-lt"/>
                          <a:cs typeface="Times New Roman" pitchFamily="18" charset="0"/>
                        </a:rPr>
                        <a:t>Odmor</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1800" b="1" i="1" u="none" strike="noStrike" cap="none" normalizeH="0" baseline="0" dirty="0" smtClean="0">
                        <a:ln>
                          <a:noFill/>
                        </a:ln>
                        <a:solidFill>
                          <a:srgbClr val="00B050"/>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r>
              <a:tr h="625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1" i="0" u="none" strike="noStrike" cap="none" normalizeH="0" baseline="0" dirty="0" smtClean="0">
                          <a:ln>
                            <a:noFill/>
                          </a:ln>
                          <a:solidFill>
                            <a:srgbClr val="C00000"/>
                          </a:solidFill>
                          <a:effectLst/>
                          <a:latin typeface="Arial" pitchFamily="34" charset="0"/>
                          <a:cs typeface="Times New Roman" pitchFamily="18" charset="0"/>
                        </a:rPr>
                        <a:t>12.15 </a:t>
                      </a:r>
                      <a:r>
                        <a:rPr kumimoji="0" lang="sl-SI" sz="2200" b="1" i="0" u="none" strike="noStrike" cap="none" normalizeH="0" baseline="0" dirty="0" smtClean="0">
                          <a:ln>
                            <a:noFill/>
                          </a:ln>
                          <a:solidFill>
                            <a:srgbClr val="C00000"/>
                          </a:solidFill>
                          <a:effectLst/>
                          <a:latin typeface="Arial" pitchFamily="34" charset="0"/>
                          <a:cs typeface="Times New Roman" pitchFamily="18" charset="0"/>
                        </a:rPr>
                        <a:t>– 13.45</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sl-SI" sz="2200" b="1" kern="1200" dirty="0" smtClean="0">
                          <a:solidFill>
                            <a:srgbClr val="C00000"/>
                          </a:solidFill>
                          <a:effectLst/>
                          <a:latin typeface="+mj-lt"/>
                          <a:ea typeface="+mn-ea"/>
                          <a:cs typeface="+mn-cs"/>
                        </a:rPr>
                        <a:t>DELAVNICA 2 </a:t>
                      </a:r>
                      <a:r>
                        <a:rPr lang="sl-SI" sz="2200" b="1" kern="1200" dirty="0" smtClean="0">
                          <a:solidFill>
                            <a:srgbClr val="C00000"/>
                          </a:solidFill>
                          <a:effectLst/>
                          <a:latin typeface="+mj-lt"/>
                          <a:ea typeface="+mn-ea"/>
                          <a:cs typeface="+mn-cs"/>
                        </a:rPr>
                        <a:t>(90 </a:t>
                      </a:r>
                      <a:r>
                        <a:rPr lang="sl-SI" sz="2200" b="1" kern="1200" dirty="0" smtClean="0">
                          <a:solidFill>
                            <a:srgbClr val="C00000"/>
                          </a:solidFill>
                          <a:effectLst/>
                          <a:latin typeface="+mj-lt"/>
                          <a:ea typeface="+mn-ea"/>
                          <a:cs typeface="+mn-cs"/>
                        </a:rPr>
                        <a:t>min</a:t>
                      </a:r>
                      <a:r>
                        <a:rPr lang="sl-SI" sz="2200" b="1" kern="1200" dirty="0" smtClean="0">
                          <a:solidFill>
                            <a:srgbClr val="C00000"/>
                          </a:solidFill>
                          <a:effectLst/>
                          <a:latin typeface="+mj-lt"/>
                          <a:ea typeface="+mn-ea"/>
                          <a:cs typeface="+mn-cs"/>
                        </a:rPr>
                        <a:t>): Nadgradnja primera strokovne ekskurzije</a:t>
                      </a:r>
                      <a:endParaRPr lang="sl-SI" sz="2200" b="1" kern="1200" dirty="0" smtClean="0">
                        <a:solidFill>
                          <a:srgbClr val="C00000"/>
                        </a:solidFill>
                        <a:effectLst/>
                        <a:latin typeface="+mj-lt"/>
                        <a:ea typeface="+mn-ea"/>
                        <a:cs typeface="+mn-cs"/>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smtClean="0">
                          <a:ln>
                            <a:noFill/>
                          </a:ln>
                          <a:solidFill>
                            <a:schemeClr val="tx1"/>
                          </a:solidFill>
                          <a:effectLst/>
                          <a:latin typeface="Arial" pitchFamily="34" charset="0"/>
                          <a:cs typeface="Times New Roman" pitchFamily="18" charset="0"/>
                        </a:rPr>
                        <a:t>PT-KP</a:t>
                      </a:r>
                      <a:endParaRPr kumimoji="0" lang="sl-SI" sz="2000" b="1" i="0" u="none" strike="noStrike" cap="none" normalizeH="0" baseline="0" dirty="0" smtClean="0">
                        <a:ln>
                          <a:noFill/>
                        </a:ln>
                        <a:solidFill>
                          <a:srgbClr val="C00000"/>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r>
              <a:tr h="5731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1" i="0" u="none" strike="noStrike" cap="none" normalizeH="0" baseline="0" dirty="0" smtClean="0">
                          <a:ln>
                            <a:noFill/>
                          </a:ln>
                          <a:solidFill>
                            <a:schemeClr val="tx1"/>
                          </a:solidFill>
                          <a:effectLst/>
                          <a:latin typeface="Arial" pitchFamily="34" charset="0"/>
                          <a:cs typeface="Times New Roman" pitchFamily="18" charset="0"/>
                        </a:rPr>
                        <a:t>13.45 </a:t>
                      </a:r>
                      <a:r>
                        <a:rPr kumimoji="0" lang="sl-SI" sz="2200" b="1" i="0" u="none" strike="noStrike" cap="none" normalizeH="0" baseline="0" dirty="0" smtClean="0">
                          <a:ln>
                            <a:noFill/>
                          </a:ln>
                          <a:solidFill>
                            <a:schemeClr val="tx1"/>
                          </a:solidFill>
                          <a:effectLst/>
                          <a:latin typeface="Arial" pitchFamily="34" charset="0"/>
                          <a:cs typeface="Times New Roman" pitchFamily="18" charset="0"/>
                        </a:rPr>
                        <a:t>– </a:t>
                      </a:r>
                      <a:r>
                        <a:rPr kumimoji="0" lang="sl-SI" sz="2200" b="1" i="0" u="none" strike="noStrike" cap="none" normalizeH="0" baseline="0" dirty="0" smtClean="0">
                          <a:ln>
                            <a:noFill/>
                          </a:ln>
                          <a:solidFill>
                            <a:schemeClr val="tx1"/>
                          </a:solidFill>
                          <a:effectLst/>
                          <a:latin typeface="Arial" pitchFamily="34" charset="0"/>
                          <a:cs typeface="Times New Roman" pitchFamily="18" charset="0"/>
                        </a:rPr>
                        <a:t>14.30</a:t>
                      </a:r>
                      <a:endParaRPr kumimoji="0" lang="sl-SI" sz="2200" b="1"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sl-SI" sz="2200" b="1" kern="1200" dirty="0" smtClean="0">
                          <a:solidFill>
                            <a:schemeClr val="tx1"/>
                          </a:solidFill>
                          <a:effectLst/>
                          <a:latin typeface="+mj-lt"/>
                          <a:ea typeface="+mn-ea"/>
                          <a:cs typeface="+mn-cs"/>
                        </a:rPr>
                        <a:t>Predstavitve rezultatov delavnic</a:t>
                      </a:r>
                      <a:endParaRPr lang="sl-SI" sz="2200" b="1" kern="1200" dirty="0" smtClean="0">
                        <a:solidFill>
                          <a:schemeClr val="tx1"/>
                        </a:solidFill>
                        <a:effectLst/>
                        <a:latin typeface="+mj-lt"/>
                        <a:ea typeface="+mn-ea"/>
                        <a:cs typeface="+mn-cs"/>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smtClean="0">
                          <a:ln>
                            <a:noFill/>
                          </a:ln>
                          <a:solidFill>
                            <a:schemeClr val="tx1"/>
                          </a:solidFill>
                          <a:effectLst/>
                          <a:latin typeface="Arial" pitchFamily="34" charset="0"/>
                          <a:cs typeface="Times New Roman" pitchFamily="18" charset="0"/>
                        </a:rPr>
                        <a:t>PT-KP</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r>
              <a:tr h="57316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l-SI" sz="2200" b="1" i="0" u="none" strike="noStrike" cap="none" normalizeH="0" baseline="0" dirty="0" smtClean="0">
                          <a:ln>
                            <a:noFill/>
                          </a:ln>
                          <a:solidFill>
                            <a:schemeClr val="tx1"/>
                          </a:solidFill>
                          <a:effectLst/>
                          <a:latin typeface="Arial" pitchFamily="34" charset="0"/>
                          <a:cs typeface="Times New Roman" pitchFamily="18" charset="0"/>
                        </a:rPr>
                        <a:t>14.30 – 15.00</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sl-SI" sz="2200" b="1" kern="1200" dirty="0" smtClean="0">
                          <a:solidFill>
                            <a:schemeClr val="tx1"/>
                          </a:solidFill>
                          <a:effectLst/>
                          <a:latin typeface="+mj-lt"/>
                          <a:ea typeface="+mn-ea"/>
                          <a:cs typeface="+mn-cs"/>
                        </a:rPr>
                        <a:t>Dogovori za naprej</a:t>
                      </a:r>
                      <a:endParaRPr lang="sl-SI" sz="2200" b="1" kern="1200" dirty="0" smtClean="0">
                        <a:solidFill>
                          <a:schemeClr val="tx1"/>
                        </a:solidFill>
                        <a:effectLst/>
                        <a:latin typeface="+mj-lt"/>
                        <a:ea typeface="+mn-ea"/>
                        <a:cs typeface="+mn-cs"/>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smtClean="0">
                          <a:ln>
                            <a:noFill/>
                          </a:ln>
                          <a:solidFill>
                            <a:schemeClr val="tx1"/>
                          </a:solidFill>
                          <a:effectLst/>
                          <a:latin typeface="Arial" pitchFamily="34" charset="0"/>
                          <a:cs typeface="Times New Roman" pitchFamily="18" charset="0"/>
                        </a:rPr>
                        <a:t>dr. Zora Rutar Ilc in PT-KP</a:t>
                      </a:r>
                      <a:endParaRPr kumimoji="0" lang="sl-SI" sz="18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rgbClr val="2D2D8A"/>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48450757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401050" cy="654050"/>
          </a:xfrm>
          <a:solidFill>
            <a:schemeClr val="accent6"/>
          </a:solidFill>
        </p:spPr>
        <p:txBody>
          <a:bodyPr/>
          <a:lstStyle/>
          <a:p>
            <a:pPr algn="ctr">
              <a:defRPr/>
            </a:pPr>
            <a:r>
              <a:rPr lang="sl-SI" dirty="0" smtClean="0">
                <a:solidFill>
                  <a:schemeClr val="bg1"/>
                </a:solidFill>
                <a:latin typeface="Arial Rounded MT Bold" pitchFamily="34" charset="0"/>
              </a:rPr>
              <a:t>Ustreznost </a:t>
            </a:r>
            <a:r>
              <a:rPr lang="sl-SI" dirty="0" err="1" smtClean="0">
                <a:solidFill>
                  <a:schemeClr val="bg1"/>
                </a:solidFill>
                <a:latin typeface="Arial Rounded MT Bold" pitchFamily="34" charset="0"/>
              </a:rPr>
              <a:t>kurikularnih</a:t>
            </a:r>
            <a:r>
              <a:rPr lang="sl-SI" dirty="0" smtClean="0">
                <a:solidFill>
                  <a:schemeClr val="bg1"/>
                </a:solidFill>
                <a:latin typeface="Arial Rounded MT Bold" pitchFamily="34" charset="0"/>
              </a:rPr>
              <a:t> povezav</a:t>
            </a:r>
            <a:endParaRPr lang="sl-SI" dirty="0">
              <a:solidFill>
                <a:schemeClr val="bg1"/>
              </a:solidFill>
              <a:latin typeface="Arial Rounded MT Bold" pitchFamily="34" charset="0"/>
            </a:endParaRPr>
          </a:p>
        </p:txBody>
      </p:sp>
      <p:sp>
        <p:nvSpPr>
          <p:cNvPr id="71683" name="Ograda vsebine 2"/>
          <p:cNvSpPr>
            <a:spLocks noGrp="1"/>
          </p:cNvSpPr>
          <p:nvPr>
            <p:ph idx="1"/>
          </p:nvPr>
        </p:nvSpPr>
        <p:spPr>
          <a:xfrm>
            <a:off x="357188" y="1071563"/>
            <a:ext cx="8643937" cy="5572125"/>
          </a:xfrm>
        </p:spPr>
        <p:txBody>
          <a:bodyPr/>
          <a:lstStyle/>
          <a:p>
            <a:pPr>
              <a:buFontTx/>
              <a:buNone/>
            </a:pPr>
            <a:r>
              <a:rPr lang="sl-SI" sz="2400" smtClean="0"/>
              <a:t>Za določanje oz. ugotavljanje ustreznosti kurikularnih povezav uporabimo naslednje </a:t>
            </a:r>
            <a:r>
              <a:rPr lang="sl-SI" sz="2400" b="1" smtClean="0"/>
              <a:t>4 filtre oz. kriterije:</a:t>
            </a:r>
            <a:endParaRPr lang="sl-SI" sz="2400" smtClean="0"/>
          </a:p>
          <a:p>
            <a:pPr>
              <a:buFontTx/>
              <a:buAutoNum type="arabicPeriod"/>
            </a:pPr>
            <a:r>
              <a:rPr lang="sl-SI" sz="2200" smtClean="0"/>
              <a:t>Koliko učni cilj(i) kurikularne povezave (raziskovalnega vprašanja, teme, koncepta ipd.) razvija(jo) </a:t>
            </a:r>
            <a:r>
              <a:rPr lang="sl-SI" sz="2200" b="1" smtClean="0"/>
              <a:t>trajno razumevanje (znanje)</a:t>
            </a:r>
            <a:r>
              <a:rPr lang="sl-SI" sz="2200" smtClean="0"/>
              <a:t>?</a:t>
            </a:r>
          </a:p>
          <a:p>
            <a:pPr>
              <a:buFontTx/>
              <a:buAutoNum type="arabicPeriod"/>
            </a:pPr>
            <a:r>
              <a:rPr lang="sl-SI" sz="2200" smtClean="0"/>
              <a:t>Koliko je učni cilj kurikularne povezave </a:t>
            </a:r>
            <a:r>
              <a:rPr lang="sl-SI" sz="2200" b="1" smtClean="0"/>
              <a:t>pomemben znotraj stroke/discipline</a:t>
            </a:r>
            <a:r>
              <a:rPr lang="sl-SI" sz="2200" smtClean="0"/>
              <a:t> (za stroko/disciplino)?</a:t>
            </a:r>
          </a:p>
          <a:p>
            <a:pPr>
              <a:buFontTx/>
              <a:buAutoNum type="arabicPeriod"/>
            </a:pPr>
            <a:r>
              <a:rPr lang="sl-SI" sz="2200" smtClean="0"/>
              <a:t>Kolikšna je </a:t>
            </a:r>
            <a:r>
              <a:rPr lang="sl-SI" sz="2200" b="1" smtClean="0"/>
              <a:t>njegova zahtevnost</a:t>
            </a:r>
            <a:r>
              <a:rPr lang="sl-SI" sz="2200" smtClean="0"/>
              <a:t> (za dijaka ob upoštevanju njegove razvojne stopnje in predznanja – kognitivna zahtevnost cilja; za izvedbo – didaktično, materialno, organizacijsko ipd.)?</a:t>
            </a:r>
          </a:p>
          <a:p>
            <a:pPr>
              <a:buFontTx/>
              <a:buAutoNum type="arabicPeriod"/>
            </a:pPr>
            <a:r>
              <a:rPr lang="sl-SI" sz="2200" smtClean="0"/>
              <a:t>Koliko je učni cilj </a:t>
            </a:r>
            <a:r>
              <a:rPr lang="sl-SI" sz="2200" b="1" smtClean="0"/>
              <a:t>avtentičen</a:t>
            </a:r>
            <a:r>
              <a:rPr lang="sl-SI" sz="2200" smtClean="0"/>
              <a:t> in s tem </a:t>
            </a:r>
            <a:r>
              <a:rPr lang="sl-SI" sz="2200" b="1" smtClean="0"/>
              <a:t>relevanten za dijaka </a:t>
            </a:r>
            <a:r>
              <a:rPr lang="sl-SI" sz="2200" smtClean="0"/>
              <a:t>(koliko življenjsko resničen je zanj oz. kako se dijak lahko z njim identificira; ali so uporabljene avtentične metode in učne situacije; je tudi publika avtentična – torej še kdo razen oz. poleg učitelja)? Koliko možnosti daje za dijakovo aktivno udeležbo?</a:t>
            </a:r>
            <a:r>
              <a:rPr lang="sl-SI" sz="2000" smtClean="0"/>
              <a:t> </a:t>
            </a:r>
          </a:p>
          <a:p>
            <a:endParaRPr lang="sl-SI" sz="2000" smtClean="0"/>
          </a:p>
        </p:txBody>
      </p:sp>
    </p:spTree>
    <p:extLst>
      <p:ext uri="{BB962C8B-B14F-4D97-AF65-F5344CB8AC3E}">
        <p14:creationId xmlns:p14="http://schemas.microsoft.com/office/powerpoint/2010/main" val="370081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2" descr="wiggins1998_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p:cNvSpPr>
            <a:spLocks noGrp="1" noChangeArrowheads="1"/>
          </p:cNvSpPr>
          <p:nvPr>
            <p:ph type="title"/>
          </p:nvPr>
        </p:nvSpPr>
        <p:spPr>
          <a:xfrm>
            <a:off x="468313" y="5373688"/>
            <a:ext cx="8675687" cy="666750"/>
          </a:xfrm>
        </p:spPr>
        <p:txBody>
          <a:bodyPr/>
          <a:lstStyle/>
          <a:p>
            <a:pPr algn="r"/>
            <a:r>
              <a:rPr lang="sl-SI" sz="2400" smtClean="0">
                <a:solidFill>
                  <a:schemeClr val="accent2"/>
                </a:solidFill>
                <a:latin typeface="Arial Rounded MT Bold" pitchFamily="34" charset="0"/>
              </a:rPr>
              <a:t>Kurikularne prioritete – prirejeno po Wigginsu 1998</a:t>
            </a:r>
          </a:p>
        </p:txBody>
      </p:sp>
      <p:sp>
        <p:nvSpPr>
          <p:cNvPr id="70660" name="Rectangle 4"/>
          <p:cNvSpPr>
            <a:spLocks noChangeArrowheads="1"/>
          </p:cNvSpPr>
          <p:nvPr/>
        </p:nvSpPr>
        <p:spPr bwMode="auto">
          <a:xfrm>
            <a:off x="539750" y="692150"/>
            <a:ext cx="3455988" cy="830263"/>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sl-SI" sz="2400" b="1">
                <a:solidFill>
                  <a:schemeClr val="bg1"/>
                </a:solidFill>
              </a:rPr>
              <a:t>zanimiva znanja</a:t>
            </a:r>
          </a:p>
          <a:p>
            <a:pPr algn="ctr"/>
            <a:r>
              <a:rPr lang="sl-SI" sz="2400" b="1">
                <a:solidFill>
                  <a:schemeClr val="bg1"/>
                </a:solidFill>
              </a:rPr>
              <a:t>(izbirni in dodatni cilji)</a:t>
            </a:r>
            <a:endParaRPr lang="sl-SI" sz="2400" b="1">
              <a:solidFill>
                <a:schemeClr val="accent2"/>
              </a:solidFill>
            </a:endParaRPr>
          </a:p>
        </p:txBody>
      </p:sp>
      <p:sp>
        <p:nvSpPr>
          <p:cNvPr id="70661" name="Rectangle 5"/>
          <p:cNvSpPr>
            <a:spLocks noChangeArrowheads="1"/>
          </p:cNvSpPr>
          <p:nvPr/>
        </p:nvSpPr>
        <p:spPr bwMode="auto">
          <a:xfrm>
            <a:off x="827088" y="2133600"/>
            <a:ext cx="2925762" cy="830263"/>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sl-SI" sz="2400" b="1">
                <a:solidFill>
                  <a:schemeClr val="bg1"/>
                </a:solidFill>
              </a:rPr>
              <a:t>pomembna znanja</a:t>
            </a:r>
          </a:p>
          <a:p>
            <a:pPr algn="ctr"/>
            <a:r>
              <a:rPr lang="sl-SI" sz="2400" b="1">
                <a:solidFill>
                  <a:schemeClr val="bg1"/>
                </a:solidFill>
              </a:rPr>
              <a:t>(obvezni cilji)</a:t>
            </a:r>
          </a:p>
        </p:txBody>
      </p:sp>
      <p:sp>
        <p:nvSpPr>
          <p:cNvPr id="70662" name="Rectangle 6"/>
          <p:cNvSpPr>
            <a:spLocks noChangeArrowheads="1"/>
          </p:cNvSpPr>
          <p:nvPr/>
        </p:nvSpPr>
        <p:spPr bwMode="auto">
          <a:xfrm>
            <a:off x="971550" y="3357563"/>
            <a:ext cx="2663825" cy="1200150"/>
          </a:xfrm>
          <a:prstGeom prst="rect">
            <a:avLst/>
          </a:prstGeom>
          <a:solidFill>
            <a:srgbClr val="CC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sl-SI" sz="2400" b="1">
                <a:solidFill>
                  <a:schemeClr val="bg1"/>
                </a:solidFill>
              </a:rPr>
              <a:t>trajna znanja</a:t>
            </a:r>
          </a:p>
          <a:p>
            <a:pPr algn="ctr"/>
            <a:r>
              <a:rPr lang="sl-SI" sz="2400" b="1" i="1">
                <a:solidFill>
                  <a:schemeClr val="bg1"/>
                </a:solidFill>
              </a:rPr>
              <a:t>enduring </a:t>
            </a:r>
          </a:p>
          <a:p>
            <a:pPr algn="ctr"/>
            <a:r>
              <a:rPr lang="sl-SI" sz="2400" b="1" i="1">
                <a:solidFill>
                  <a:schemeClr val="bg1"/>
                </a:solidFill>
              </a:rPr>
              <a:t>understanding</a:t>
            </a:r>
          </a:p>
        </p:txBody>
      </p:sp>
      <p:sp>
        <p:nvSpPr>
          <p:cNvPr id="70663" name="Rectangle 7"/>
          <p:cNvSpPr>
            <a:spLocks noChangeArrowheads="1"/>
          </p:cNvSpPr>
          <p:nvPr/>
        </p:nvSpPr>
        <p:spPr bwMode="auto">
          <a:xfrm>
            <a:off x="4857750" y="549275"/>
            <a:ext cx="3709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sl-SI" sz="3600">
                <a:latin typeface="Brush Script MT" pitchFamily="66" charset="0"/>
              </a:rPr>
              <a:t>Vredno je vedeti…</a:t>
            </a:r>
          </a:p>
        </p:txBody>
      </p:sp>
      <p:sp>
        <p:nvSpPr>
          <p:cNvPr id="70664" name="Rectangle 8"/>
          <p:cNvSpPr>
            <a:spLocks noChangeArrowheads="1"/>
          </p:cNvSpPr>
          <p:nvPr/>
        </p:nvSpPr>
        <p:spPr bwMode="auto">
          <a:xfrm>
            <a:off x="4786313" y="2357438"/>
            <a:ext cx="4105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sl-SI" sz="3600">
                <a:latin typeface="Brush Script MT" pitchFamily="66" charset="0"/>
              </a:rPr>
              <a:t>Nujno je vedeti…</a:t>
            </a:r>
          </a:p>
        </p:txBody>
      </p:sp>
      <p:sp>
        <p:nvSpPr>
          <p:cNvPr id="70665" name="Rectangle 9"/>
          <p:cNvSpPr>
            <a:spLocks noChangeArrowheads="1"/>
          </p:cNvSpPr>
          <p:nvPr/>
        </p:nvSpPr>
        <p:spPr bwMode="auto">
          <a:xfrm>
            <a:off x="4857750" y="4065588"/>
            <a:ext cx="393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sl-SI" sz="3600">
                <a:solidFill>
                  <a:srgbClr val="C00000"/>
                </a:solidFill>
                <a:latin typeface="Brush Script MT" pitchFamily="66" charset="0"/>
              </a:rPr>
              <a:t>Trajno vrednost ima…</a:t>
            </a:r>
          </a:p>
        </p:txBody>
      </p:sp>
    </p:spTree>
    <p:extLst>
      <p:ext uri="{BB962C8B-B14F-4D97-AF65-F5344CB8AC3E}">
        <p14:creationId xmlns:p14="http://schemas.microsoft.com/office/powerpoint/2010/main" val="21949016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7218" name="Rectangle 2"/>
          <p:cNvSpPr>
            <a:spLocks noChangeArrowheads="1"/>
          </p:cNvSpPr>
          <p:nvPr/>
        </p:nvSpPr>
        <p:spPr bwMode="auto">
          <a:xfrm>
            <a:off x="0" y="0"/>
            <a:ext cx="9144000" cy="1484313"/>
          </a:xfrm>
          <a:prstGeom prst="rect">
            <a:avLst/>
          </a:prstGeom>
          <a:solidFill>
            <a:schemeClr val="accent6"/>
          </a:solidFill>
          <a:ln w="9525">
            <a:noFill/>
            <a:miter lim="800000"/>
            <a:headEnd/>
            <a:tailEnd/>
          </a:ln>
          <a:effectLst/>
        </p:spPr>
        <p:txBody>
          <a:bodyPr anchor="ctr"/>
          <a:lstStyle/>
          <a:p>
            <a:pPr algn="ctr">
              <a:defRPr/>
            </a:pPr>
            <a:r>
              <a:rPr lang="sl-SI" dirty="0">
                <a:solidFill>
                  <a:schemeClr val="bg1"/>
                </a:solidFill>
                <a:latin typeface="Arial Rounded MT Bold" pitchFamily="34" charset="0"/>
              </a:rPr>
              <a:t>PRIMER: </a:t>
            </a:r>
            <a:r>
              <a:rPr lang="sl-SI" sz="2800" dirty="0">
                <a:solidFill>
                  <a:schemeClr val="bg1"/>
                </a:solidFill>
                <a:latin typeface="Arial Rounded MT Bold" pitchFamily="34" charset="0"/>
              </a:rPr>
              <a:t>Oddelek ima v načrtu program mednarodnega sodelovanja z vrstniki iz Nemčije. Kakšne </a:t>
            </a:r>
            <a:r>
              <a:rPr lang="sl-SI" sz="2800" dirty="0" err="1">
                <a:solidFill>
                  <a:schemeClr val="bg1"/>
                </a:solidFill>
                <a:latin typeface="Arial Rounded MT Bold" pitchFamily="34" charset="0"/>
              </a:rPr>
              <a:t>večpredmetne</a:t>
            </a:r>
            <a:r>
              <a:rPr lang="sl-SI" sz="2800" dirty="0">
                <a:solidFill>
                  <a:schemeClr val="bg1"/>
                </a:solidFill>
                <a:latin typeface="Arial Rounded MT Bold" pitchFamily="34" charset="0"/>
              </a:rPr>
              <a:t> povezave so možne?</a:t>
            </a:r>
          </a:p>
        </p:txBody>
      </p:sp>
      <p:sp>
        <p:nvSpPr>
          <p:cNvPr id="2057219" name="Rectangle 3"/>
          <p:cNvSpPr>
            <a:spLocks noGrp="1" noChangeArrowheads="1"/>
          </p:cNvSpPr>
          <p:nvPr>
            <p:ph type="body" sz="half" idx="1"/>
          </p:nvPr>
        </p:nvSpPr>
        <p:spPr>
          <a:xfrm>
            <a:off x="250825" y="1714500"/>
            <a:ext cx="3249613" cy="4929188"/>
          </a:xfrm>
        </p:spPr>
        <p:txBody>
          <a:bodyPr/>
          <a:lstStyle/>
          <a:p>
            <a:pPr>
              <a:lnSpc>
                <a:spcPct val="80000"/>
              </a:lnSpc>
              <a:defRPr/>
            </a:pPr>
            <a:r>
              <a:rPr lang="sl-SI" sz="2400" b="1" dirty="0" err="1">
                <a:solidFill>
                  <a:schemeClr val="accent6"/>
                </a:solidFill>
              </a:rPr>
              <a:t>Multidisciplinarna</a:t>
            </a:r>
            <a:r>
              <a:rPr lang="sl-SI" sz="2400" b="1" dirty="0">
                <a:solidFill>
                  <a:schemeClr val="accent6"/>
                </a:solidFill>
              </a:rPr>
              <a:t> povezava</a:t>
            </a:r>
          </a:p>
          <a:p>
            <a:pPr>
              <a:lnSpc>
                <a:spcPct val="80000"/>
              </a:lnSpc>
              <a:defRPr/>
            </a:pPr>
            <a:endParaRPr lang="sl-SI" sz="2400" b="1" dirty="0">
              <a:solidFill>
                <a:schemeClr val="accent6"/>
              </a:solidFill>
            </a:endParaRPr>
          </a:p>
          <a:p>
            <a:pPr>
              <a:lnSpc>
                <a:spcPct val="80000"/>
              </a:lnSpc>
              <a:defRPr/>
            </a:pPr>
            <a:endParaRPr lang="sl-SI" sz="2400" b="1" dirty="0" smtClean="0">
              <a:solidFill>
                <a:schemeClr val="accent6"/>
              </a:solidFill>
            </a:endParaRPr>
          </a:p>
          <a:p>
            <a:pPr>
              <a:lnSpc>
                <a:spcPct val="80000"/>
              </a:lnSpc>
              <a:defRPr/>
            </a:pPr>
            <a:endParaRPr lang="sl-SI" sz="2400" b="1" dirty="0">
              <a:solidFill>
                <a:schemeClr val="accent6"/>
              </a:solidFill>
            </a:endParaRPr>
          </a:p>
          <a:p>
            <a:pPr>
              <a:lnSpc>
                <a:spcPct val="80000"/>
              </a:lnSpc>
              <a:defRPr/>
            </a:pPr>
            <a:r>
              <a:rPr lang="sl-SI" sz="2400" b="1" dirty="0">
                <a:solidFill>
                  <a:schemeClr val="accent6"/>
                </a:solidFill>
              </a:rPr>
              <a:t>Interdisciplinarna povezava </a:t>
            </a:r>
            <a:r>
              <a:rPr lang="sl-SI" sz="2400" b="1" dirty="0" smtClean="0">
                <a:solidFill>
                  <a:schemeClr val="accent6"/>
                </a:solidFill>
              </a:rPr>
              <a:t>1</a:t>
            </a:r>
            <a:r>
              <a:rPr lang="sl-SI" sz="2400" b="1" dirty="0">
                <a:solidFill>
                  <a:schemeClr val="accent6"/>
                </a:solidFill>
              </a:rPr>
              <a:t>. stopnje</a:t>
            </a:r>
          </a:p>
          <a:p>
            <a:pPr>
              <a:lnSpc>
                <a:spcPct val="80000"/>
              </a:lnSpc>
              <a:defRPr/>
            </a:pPr>
            <a:endParaRPr lang="sl-SI" sz="2400" b="1" dirty="0" smtClean="0">
              <a:solidFill>
                <a:schemeClr val="accent6"/>
              </a:solidFill>
            </a:endParaRPr>
          </a:p>
          <a:p>
            <a:pPr>
              <a:lnSpc>
                <a:spcPct val="80000"/>
              </a:lnSpc>
              <a:defRPr/>
            </a:pPr>
            <a:endParaRPr lang="sl-SI" sz="2400" b="1" dirty="0">
              <a:solidFill>
                <a:schemeClr val="accent6"/>
              </a:solidFill>
            </a:endParaRPr>
          </a:p>
          <a:p>
            <a:pPr>
              <a:lnSpc>
                <a:spcPct val="80000"/>
              </a:lnSpc>
              <a:defRPr/>
            </a:pPr>
            <a:endParaRPr lang="sl-SI" sz="1000" b="1" dirty="0">
              <a:solidFill>
                <a:schemeClr val="accent6"/>
              </a:solidFill>
            </a:endParaRPr>
          </a:p>
          <a:p>
            <a:pPr>
              <a:lnSpc>
                <a:spcPct val="80000"/>
              </a:lnSpc>
              <a:defRPr/>
            </a:pPr>
            <a:r>
              <a:rPr lang="sl-SI" sz="2400" b="1" dirty="0">
                <a:solidFill>
                  <a:schemeClr val="accent6"/>
                </a:solidFill>
              </a:rPr>
              <a:t>Interdisciplinarna povezava 2. stopnje</a:t>
            </a:r>
          </a:p>
          <a:p>
            <a:pPr>
              <a:lnSpc>
                <a:spcPct val="80000"/>
              </a:lnSpc>
              <a:defRPr/>
            </a:pPr>
            <a:endParaRPr lang="sl-SI" sz="2400" dirty="0"/>
          </a:p>
          <a:p>
            <a:pPr>
              <a:lnSpc>
                <a:spcPct val="80000"/>
              </a:lnSpc>
              <a:defRPr/>
            </a:pPr>
            <a:endParaRPr lang="sl-SI" sz="1800" dirty="0"/>
          </a:p>
          <a:p>
            <a:pPr>
              <a:lnSpc>
                <a:spcPct val="80000"/>
              </a:lnSpc>
              <a:defRPr/>
            </a:pPr>
            <a:endParaRPr lang="sl-SI" sz="1400" dirty="0"/>
          </a:p>
        </p:txBody>
      </p:sp>
      <p:sp>
        <p:nvSpPr>
          <p:cNvPr id="52228" name="Rectangle 4"/>
          <p:cNvSpPr>
            <a:spLocks noGrp="1" noChangeArrowheads="1"/>
          </p:cNvSpPr>
          <p:nvPr>
            <p:ph type="body" sz="half" idx="2"/>
          </p:nvPr>
        </p:nvSpPr>
        <p:spPr>
          <a:xfrm>
            <a:off x="3429000" y="1714500"/>
            <a:ext cx="5426075" cy="5013325"/>
          </a:xfrm>
          <a:noFill/>
        </p:spPr>
        <p:txBody>
          <a:bodyPr/>
          <a:lstStyle/>
          <a:p>
            <a:pPr>
              <a:lnSpc>
                <a:spcPct val="80000"/>
              </a:lnSpc>
            </a:pPr>
            <a:r>
              <a:rPr lang="sl-SI" sz="2000" smtClean="0"/>
              <a:t>Predmete poveže skupni vsebinski cilj. Vsi predmeti v okviru svojih ciljev (ne nujno tega letnika in ne nujno obveznih) posvetijo v šolskem letu (pred izvedbo programa in/oz. po njem) posebno pozornost </a:t>
            </a:r>
            <a:r>
              <a:rPr lang="sl-SI" sz="2000" b="1" smtClean="0"/>
              <a:t>Nemčiji</a:t>
            </a:r>
            <a:r>
              <a:rPr lang="sl-SI" sz="2000" smtClean="0"/>
              <a:t>.</a:t>
            </a:r>
          </a:p>
          <a:p>
            <a:pPr>
              <a:lnSpc>
                <a:spcPct val="80000"/>
              </a:lnSpc>
            </a:pPr>
            <a:endParaRPr lang="sl-SI" sz="2000" smtClean="0"/>
          </a:p>
          <a:p>
            <a:pPr>
              <a:lnSpc>
                <a:spcPct val="80000"/>
              </a:lnSpc>
            </a:pPr>
            <a:r>
              <a:rPr lang="sl-SI" sz="2000" smtClean="0"/>
              <a:t>Predmete poveže med seboj skupna veščina/ spretnost oz/in dejavnost: </a:t>
            </a:r>
            <a:r>
              <a:rPr lang="sl-SI" sz="2000" b="1" smtClean="0"/>
              <a:t>Kako s pomočjo nemškega filma bolje spoznati nemško kulturo (življenje mladih v Nemčiji ipd.)?</a:t>
            </a:r>
          </a:p>
          <a:p>
            <a:pPr>
              <a:lnSpc>
                <a:spcPct val="80000"/>
              </a:lnSpc>
            </a:pPr>
            <a:endParaRPr lang="sl-SI" sz="2000" smtClean="0"/>
          </a:p>
          <a:p>
            <a:pPr>
              <a:lnSpc>
                <a:spcPct val="80000"/>
              </a:lnSpc>
            </a:pPr>
            <a:r>
              <a:rPr lang="sl-SI" sz="2000" smtClean="0"/>
              <a:t>Predmete poveže med seboj iskanje odgovora na naslednje vprašanje: </a:t>
            </a:r>
            <a:r>
              <a:rPr lang="sl-SI" sz="2000" b="1" smtClean="0"/>
              <a:t>Kaj se lahko Slovenija (slovenski mladi človek) nauči od Nemčije (nemškega mladega človeka) in kaj Nemčija od Slovenije (in obratno)?</a:t>
            </a:r>
          </a:p>
          <a:p>
            <a:pPr>
              <a:lnSpc>
                <a:spcPct val="80000"/>
              </a:lnSpc>
            </a:pPr>
            <a:endParaRPr lang="sl-SI" sz="1200" b="1" smtClean="0"/>
          </a:p>
          <a:p>
            <a:pPr>
              <a:lnSpc>
                <a:spcPct val="80000"/>
              </a:lnSpc>
            </a:pPr>
            <a:endParaRPr lang="sl-SI" sz="1400" smtClean="0"/>
          </a:p>
          <a:p>
            <a:pPr>
              <a:lnSpc>
                <a:spcPct val="80000"/>
              </a:lnSpc>
            </a:pPr>
            <a:endParaRPr lang="sl-SI" sz="1400" smtClean="0"/>
          </a:p>
        </p:txBody>
      </p:sp>
    </p:spTree>
    <p:extLst>
      <p:ext uri="{BB962C8B-B14F-4D97-AF65-F5344CB8AC3E}">
        <p14:creationId xmlns:p14="http://schemas.microsoft.com/office/powerpoint/2010/main" val="20207899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smtClean="0">
                <a:solidFill>
                  <a:schemeClr val="accent6"/>
                </a:solidFill>
                <a:latin typeface="Arial Rounded MT Bold" pitchFamily="34" charset="0"/>
              </a:rPr>
              <a:t>3.</a:t>
            </a:r>
          </a:p>
          <a:p>
            <a:pPr marL="0" indent="0">
              <a:buNone/>
            </a:pPr>
            <a:r>
              <a:rPr lang="sl-SI" sz="2800" dirty="0">
                <a:solidFill>
                  <a:schemeClr val="accent6"/>
                </a:solidFill>
              </a:rPr>
              <a:t>Izvedbeni/Didaktični načrt strokovne ekskurzije kot MP/KP ima jasno opredeljene pričakovane </a:t>
            </a:r>
            <a:r>
              <a:rPr lang="sl-SI" sz="2800" b="1" dirty="0">
                <a:solidFill>
                  <a:schemeClr val="accent6"/>
                </a:solidFill>
              </a:rPr>
              <a:t>učne rezultate</a:t>
            </a:r>
            <a:r>
              <a:rPr lang="sl-SI" sz="2800" dirty="0">
                <a:solidFill>
                  <a:schemeClr val="accent6"/>
                </a:solidFill>
              </a:rPr>
              <a:t> dijakov vključno z načini in oblikami (»dokazili«), s katerimi jih dijaki izkazujejo oz. jih učitelji ugotavljajo.</a:t>
            </a:r>
            <a:r>
              <a:rPr lang="sl-SI" sz="2800" dirty="0" smtClean="0">
                <a:solidFill>
                  <a:schemeClr val="accent6"/>
                </a:solidFill>
              </a:rPr>
              <a:t> </a:t>
            </a:r>
            <a:endParaRPr lang="sl-SI" sz="2400" dirty="0">
              <a:solidFill>
                <a:schemeClr val="accent6"/>
              </a:solidFill>
            </a:endParaRP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3272471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a:solidFill>
                  <a:schemeClr val="accent6"/>
                </a:solidFill>
                <a:latin typeface="Arial Rounded MT Bold" pitchFamily="34" charset="0"/>
              </a:rPr>
              <a:t>4</a:t>
            </a:r>
            <a:r>
              <a:rPr lang="sl-SI" b="1" dirty="0" smtClean="0">
                <a:solidFill>
                  <a:schemeClr val="accent6"/>
                </a:solidFill>
                <a:latin typeface="Arial Rounded MT Bold" pitchFamily="34" charset="0"/>
              </a:rPr>
              <a:t>.</a:t>
            </a:r>
          </a:p>
          <a:p>
            <a:pPr marL="0" indent="0">
              <a:buNone/>
            </a:pPr>
            <a:r>
              <a:rPr lang="sl-SI" sz="2800" dirty="0">
                <a:solidFill>
                  <a:schemeClr val="accent6"/>
                </a:solidFill>
              </a:rPr>
              <a:t>Načrt strokovne ekskurzije vključuje </a:t>
            </a:r>
            <a:r>
              <a:rPr lang="sl-SI" sz="2800" b="1" dirty="0">
                <a:solidFill>
                  <a:schemeClr val="accent6"/>
                </a:solidFill>
              </a:rPr>
              <a:t>vse faze učnega procesa</a:t>
            </a:r>
            <a:r>
              <a:rPr lang="sl-SI" sz="2800" dirty="0">
                <a:solidFill>
                  <a:schemeClr val="accent6"/>
                </a:solidFill>
              </a:rPr>
              <a:t> vključno s preverjanjem in ocenjevanjem znanja (vsaj v pripravljalni oz. </a:t>
            </a:r>
            <a:r>
              <a:rPr lang="sl-SI" sz="2800" dirty="0" err="1">
                <a:solidFill>
                  <a:schemeClr val="accent6"/>
                </a:solidFill>
              </a:rPr>
              <a:t>predekskurzijski</a:t>
            </a:r>
            <a:r>
              <a:rPr lang="sl-SI" sz="2800" dirty="0">
                <a:solidFill>
                  <a:schemeClr val="accent6"/>
                </a:solidFill>
              </a:rPr>
              <a:t> in/oz. </a:t>
            </a:r>
            <a:r>
              <a:rPr lang="sl-SI" sz="2800" dirty="0" err="1">
                <a:solidFill>
                  <a:schemeClr val="accent6"/>
                </a:solidFill>
              </a:rPr>
              <a:t>poekskurzijski</a:t>
            </a:r>
            <a:r>
              <a:rPr lang="sl-SI" sz="2800" dirty="0">
                <a:solidFill>
                  <a:schemeClr val="accent6"/>
                </a:solidFill>
              </a:rPr>
              <a:t>/</a:t>
            </a:r>
            <a:r>
              <a:rPr lang="sl-SI" sz="2800" dirty="0" err="1">
                <a:solidFill>
                  <a:schemeClr val="accent6"/>
                </a:solidFill>
              </a:rPr>
              <a:t>evalvacijski</a:t>
            </a:r>
            <a:r>
              <a:rPr lang="sl-SI" sz="2800" dirty="0">
                <a:solidFill>
                  <a:schemeClr val="accent6"/>
                </a:solidFill>
              </a:rPr>
              <a:t> fazi).</a:t>
            </a:r>
            <a:endParaRPr lang="sl-SI" sz="2400" dirty="0">
              <a:solidFill>
                <a:schemeClr val="accent6"/>
              </a:solidFill>
            </a:endParaRP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1495771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smtClean="0">
                <a:solidFill>
                  <a:schemeClr val="accent6"/>
                </a:solidFill>
                <a:latin typeface="Arial Rounded MT Bold" pitchFamily="34" charset="0"/>
              </a:rPr>
              <a:t>5.</a:t>
            </a:r>
          </a:p>
          <a:p>
            <a:pPr marL="0" indent="0">
              <a:buNone/>
            </a:pPr>
            <a:r>
              <a:rPr lang="sl-SI" sz="2800" dirty="0">
                <a:solidFill>
                  <a:schemeClr val="accent6"/>
                </a:solidFill>
              </a:rPr>
              <a:t>Načrt strokovne ekskurzije vključuje </a:t>
            </a:r>
            <a:r>
              <a:rPr lang="sl-SI" sz="2800" b="1" dirty="0">
                <a:solidFill>
                  <a:schemeClr val="accent6"/>
                </a:solidFill>
              </a:rPr>
              <a:t>vse faze učnega procesa</a:t>
            </a:r>
            <a:r>
              <a:rPr lang="sl-SI" sz="2800" dirty="0">
                <a:solidFill>
                  <a:schemeClr val="accent6"/>
                </a:solidFill>
              </a:rPr>
              <a:t> vključno s preverjanjem in ocenjevanjem znanja (vsaj v pripravljalni oz. </a:t>
            </a:r>
            <a:r>
              <a:rPr lang="sl-SI" sz="2800" dirty="0" err="1">
                <a:solidFill>
                  <a:schemeClr val="accent6"/>
                </a:solidFill>
              </a:rPr>
              <a:t>predekskurzijski</a:t>
            </a:r>
            <a:r>
              <a:rPr lang="sl-SI" sz="2800" dirty="0">
                <a:solidFill>
                  <a:schemeClr val="accent6"/>
                </a:solidFill>
              </a:rPr>
              <a:t> in/oz. </a:t>
            </a:r>
            <a:r>
              <a:rPr lang="sl-SI" sz="2800" dirty="0" err="1">
                <a:solidFill>
                  <a:schemeClr val="accent6"/>
                </a:solidFill>
              </a:rPr>
              <a:t>poekskurzijski</a:t>
            </a:r>
            <a:r>
              <a:rPr lang="sl-SI" sz="2800" dirty="0">
                <a:solidFill>
                  <a:schemeClr val="accent6"/>
                </a:solidFill>
              </a:rPr>
              <a:t>/</a:t>
            </a:r>
            <a:r>
              <a:rPr lang="sl-SI" sz="2800" dirty="0" err="1">
                <a:solidFill>
                  <a:schemeClr val="accent6"/>
                </a:solidFill>
              </a:rPr>
              <a:t>evalvacijski</a:t>
            </a:r>
            <a:r>
              <a:rPr lang="sl-SI" sz="2800" dirty="0">
                <a:solidFill>
                  <a:schemeClr val="accent6"/>
                </a:solidFill>
              </a:rPr>
              <a:t> fazi).</a:t>
            </a:r>
            <a:endParaRPr lang="sl-SI" sz="2400" dirty="0">
              <a:solidFill>
                <a:schemeClr val="accent6"/>
              </a:solidFill>
            </a:endParaRP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2684041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a:solidFill>
                  <a:schemeClr val="accent6"/>
                </a:solidFill>
                <a:latin typeface="Arial Rounded MT Bold" pitchFamily="34" charset="0"/>
              </a:rPr>
              <a:t>6</a:t>
            </a:r>
            <a:r>
              <a:rPr lang="sl-SI" b="1" dirty="0" smtClean="0">
                <a:solidFill>
                  <a:schemeClr val="accent6"/>
                </a:solidFill>
                <a:latin typeface="Arial Rounded MT Bold" pitchFamily="34" charset="0"/>
              </a:rPr>
              <a:t>.</a:t>
            </a:r>
          </a:p>
          <a:p>
            <a:pPr marL="0" indent="0">
              <a:buNone/>
            </a:pPr>
            <a:r>
              <a:rPr lang="sl-SI" sz="2800" b="1" dirty="0">
                <a:solidFill>
                  <a:schemeClr val="accent6"/>
                </a:solidFill>
              </a:rPr>
              <a:t>Vloge</a:t>
            </a:r>
            <a:r>
              <a:rPr lang="sl-SI" sz="2800" dirty="0">
                <a:solidFill>
                  <a:schemeClr val="accent6"/>
                </a:solidFill>
              </a:rPr>
              <a:t> sodelujočih </a:t>
            </a:r>
            <a:r>
              <a:rPr lang="sl-SI" sz="2800" b="1" dirty="0">
                <a:solidFill>
                  <a:schemeClr val="accent6"/>
                </a:solidFill>
              </a:rPr>
              <a:t>predmetov</a:t>
            </a:r>
            <a:r>
              <a:rPr lang="sl-SI" sz="2800" dirty="0">
                <a:solidFill>
                  <a:schemeClr val="accent6"/>
                </a:solidFill>
              </a:rPr>
              <a:t> so </a:t>
            </a:r>
            <a:r>
              <a:rPr lang="sl-SI" sz="2800" b="1" dirty="0">
                <a:solidFill>
                  <a:schemeClr val="accent6"/>
                </a:solidFill>
              </a:rPr>
              <a:t>smiselno izbrane in jasno opredeljene</a:t>
            </a:r>
            <a:r>
              <a:rPr lang="sl-SI" sz="2800" dirty="0">
                <a:solidFill>
                  <a:schemeClr val="accent6"/>
                </a:solidFill>
              </a:rPr>
              <a:t>.</a:t>
            </a:r>
            <a:endParaRPr lang="sl-SI" sz="2400" dirty="0">
              <a:solidFill>
                <a:schemeClr val="accent6"/>
              </a:solidFill>
            </a:endParaRP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95691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238650441"/>
              </p:ext>
            </p:extLst>
          </p:nvPr>
        </p:nvGraphicFramePr>
        <p:xfrm>
          <a:off x="428625" y="1428750"/>
          <a:ext cx="8229600" cy="4859337"/>
        </p:xfrm>
        <a:graphic>
          <a:graphicData uri="http://schemas.openxmlformats.org/drawingml/2006/table">
            <a:tbl>
              <a:tblPr firstRow="1" bandRow="1">
                <a:tableStyleId>{5C22544A-7EE6-4342-B048-85BDC9FD1C3A}</a:tableStyleId>
              </a:tblPr>
              <a:tblGrid>
                <a:gridCol w="2857491"/>
                <a:gridCol w="5372109"/>
              </a:tblGrid>
              <a:tr h="490702">
                <a:tc>
                  <a:txBody>
                    <a:bodyPr/>
                    <a:lstStyle/>
                    <a:p>
                      <a:pPr algn="ctr"/>
                      <a:r>
                        <a:rPr lang="sl-SI" sz="2400" dirty="0" smtClean="0">
                          <a:solidFill>
                            <a:schemeClr val="accent6"/>
                          </a:solidFill>
                          <a:latin typeface="Arial Rounded MT Bold" pitchFamily="34" charset="0"/>
                        </a:rPr>
                        <a:t>Vloga predmeta</a:t>
                      </a:r>
                      <a:endParaRPr lang="sl-SI" sz="2400" dirty="0">
                        <a:solidFill>
                          <a:schemeClr val="accent6"/>
                        </a:solidFill>
                        <a:latin typeface="Arial Rounded MT Bold" pitchFamily="34" charset="0"/>
                      </a:endParaRPr>
                    </a:p>
                  </a:txBody>
                  <a:tcPr marT="45726" marB="45726">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sl-SI" sz="2400" dirty="0" smtClean="0">
                          <a:solidFill>
                            <a:schemeClr val="accent6"/>
                          </a:solidFill>
                          <a:latin typeface="Arial Rounded MT Bold" pitchFamily="34" charset="0"/>
                        </a:rPr>
                        <a:t> “Vstopi” predmetov?</a:t>
                      </a:r>
                      <a:endParaRPr lang="sl-SI" sz="2400" dirty="0">
                        <a:solidFill>
                          <a:schemeClr val="accent6"/>
                        </a:solidFill>
                        <a:latin typeface="Arial Rounded MT Bold" pitchFamily="34" charset="0"/>
                      </a:endParaRPr>
                    </a:p>
                  </a:txBody>
                  <a:tcPr marT="45726" marB="45726">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2295732">
                <a:tc>
                  <a:txBody>
                    <a:bodyPr/>
                    <a:lstStyle/>
                    <a:p>
                      <a:r>
                        <a:rPr lang="sl-SI" sz="2800" b="1" dirty="0" smtClean="0"/>
                        <a:t>nosilna</a:t>
                      </a:r>
                      <a:endParaRPr lang="sl-SI" sz="2800" b="1" dirty="0"/>
                    </a:p>
                  </a:txBody>
                  <a:tcPr marT="45726" marB="45726"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buFont typeface="Arial" pitchFamily="34" charset="0"/>
                        <a:buChar char="•"/>
                      </a:pPr>
                      <a:r>
                        <a:rPr lang="sl-SI" sz="2000" b="1" dirty="0" smtClean="0"/>
                        <a:t>  induktivni</a:t>
                      </a:r>
                      <a:r>
                        <a:rPr lang="sl-SI" sz="1800" dirty="0" smtClean="0"/>
                        <a:t> (od individualnega in konkretnega, npr,. dijakove izkušnje) k splošnemu (konceptom pravilom) </a:t>
                      </a:r>
                      <a:r>
                        <a:rPr lang="sl-SI" sz="2000" b="1" dirty="0" smtClean="0"/>
                        <a:t>ali deduktivni princip</a:t>
                      </a:r>
                      <a:r>
                        <a:rPr lang="sl-SI" sz="1800" dirty="0" smtClean="0"/>
                        <a:t> (od splošnega, npr. konceptov, pojmov, sistema h konkretnemu, npr uporabi, izkušnji)</a:t>
                      </a:r>
                      <a:r>
                        <a:rPr lang="sl-SI" sz="2000" b="1" dirty="0" smtClean="0"/>
                        <a:t>?</a:t>
                      </a:r>
                    </a:p>
                    <a:p>
                      <a:pPr>
                        <a:buFont typeface="Arial" pitchFamily="34" charset="0"/>
                        <a:buChar char="•"/>
                      </a:pPr>
                      <a:r>
                        <a:rPr lang="sl-SI" sz="1800" dirty="0" smtClean="0"/>
                        <a:t>  </a:t>
                      </a:r>
                      <a:r>
                        <a:rPr lang="sl-SI" sz="2000" b="1" dirty="0" smtClean="0"/>
                        <a:t>sinhroni ali diahroni pristop?</a:t>
                      </a:r>
                    </a:p>
                    <a:p>
                      <a:pPr>
                        <a:buFont typeface="Arial" pitchFamily="34" charset="0"/>
                        <a:buChar char="•"/>
                      </a:pPr>
                      <a:r>
                        <a:rPr lang="sl-SI" sz="2000" b="1" dirty="0" smtClean="0"/>
                        <a:t>  ?</a:t>
                      </a:r>
                    </a:p>
                  </a:txBody>
                  <a:tcPr marT="45726" marB="45726">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701129">
                <a:tc>
                  <a:txBody>
                    <a:bodyPr/>
                    <a:lstStyle/>
                    <a:p>
                      <a:r>
                        <a:rPr lang="sl-SI" sz="2800" b="1" dirty="0" smtClean="0"/>
                        <a:t>poudarjena</a:t>
                      </a:r>
                      <a:endParaRPr lang="sl-SI" sz="2800" b="1" dirty="0"/>
                    </a:p>
                  </a:txBody>
                  <a:tcPr marT="45726" marB="45726"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buFont typeface="Arial" pitchFamily="34" charset="0"/>
                        <a:buChar char="•"/>
                      </a:pPr>
                      <a:r>
                        <a:rPr lang="sl-SI" sz="2000" b="1" dirty="0" smtClean="0"/>
                        <a:t>  </a:t>
                      </a:r>
                      <a:r>
                        <a:rPr lang="sl-SI" sz="2000" b="1" dirty="0" err="1" smtClean="0"/>
                        <a:t>multidisciplinarna</a:t>
                      </a:r>
                      <a:r>
                        <a:rPr lang="sl-SI" sz="2000" b="1" dirty="0" smtClean="0"/>
                        <a:t> ali interdisciplinarna povezanost/izvedba?</a:t>
                      </a:r>
                      <a:endParaRPr lang="sl-SI" sz="2000" dirty="0"/>
                    </a:p>
                  </a:txBody>
                  <a:tcPr marT="45726" marB="45726">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1371774">
                <a:tc>
                  <a:txBody>
                    <a:bodyPr/>
                    <a:lstStyle/>
                    <a:p>
                      <a:r>
                        <a:rPr lang="sl-SI" sz="2800" b="1" dirty="0" smtClean="0"/>
                        <a:t>podporna</a:t>
                      </a:r>
                    </a:p>
                  </a:txBody>
                  <a:tcPr marT="45726" marB="45726"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buFont typeface="Arial" pitchFamily="34" charset="0"/>
                        <a:buChar char="•"/>
                      </a:pPr>
                      <a:r>
                        <a:rPr lang="sl-SI" sz="2400" b="1" dirty="0" smtClean="0"/>
                        <a:t>  </a:t>
                      </a:r>
                      <a:r>
                        <a:rPr lang="sl-SI" sz="2000" b="1" dirty="0" err="1" smtClean="0"/>
                        <a:t>senzibilizacija</a:t>
                      </a:r>
                      <a:r>
                        <a:rPr lang="sl-SI" sz="2000" b="1" dirty="0" smtClean="0"/>
                        <a:t> ali poglabljanje</a:t>
                      </a:r>
                      <a:r>
                        <a:rPr lang="sl-SI" sz="2400" b="1" dirty="0" smtClean="0"/>
                        <a:t> </a:t>
                      </a:r>
                      <a:r>
                        <a:rPr lang="sl-SI" sz="1800" dirty="0" smtClean="0"/>
                        <a:t>(npr. tuji jezik za razvijanje strokovne pismenosti)</a:t>
                      </a:r>
                      <a:r>
                        <a:rPr lang="sl-SI" sz="2000" b="1" dirty="0" smtClean="0"/>
                        <a:t>   </a:t>
                      </a:r>
                    </a:p>
                    <a:p>
                      <a:pPr>
                        <a:buFont typeface="Arial" pitchFamily="34" charset="0"/>
                        <a:buChar char="•"/>
                      </a:pPr>
                      <a:r>
                        <a:rPr lang="sl-SI" sz="2000" b="1" dirty="0" smtClean="0"/>
                        <a:t>  </a:t>
                      </a:r>
                      <a:r>
                        <a:rPr lang="sl-SI" sz="2000" b="1" dirty="0" err="1" smtClean="0"/>
                        <a:t>multidisciplinarna</a:t>
                      </a:r>
                      <a:r>
                        <a:rPr lang="sl-SI" sz="2000" b="1" dirty="0" smtClean="0"/>
                        <a:t> ali interdisciplinarna povezanost/izvedba?</a:t>
                      </a:r>
                    </a:p>
                  </a:txBody>
                  <a:tcPr marT="45726" marB="45726">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bl>
          </a:graphicData>
        </a:graphic>
      </p:graphicFrame>
      <p:sp>
        <p:nvSpPr>
          <p:cNvPr id="16403" name="Naslov 1"/>
          <p:cNvSpPr>
            <a:spLocks noGrp="1"/>
          </p:cNvSpPr>
          <p:nvPr>
            <p:ph type="title"/>
          </p:nvPr>
        </p:nvSpPr>
        <p:spPr>
          <a:xfrm>
            <a:off x="457200" y="274638"/>
            <a:ext cx="8329613" cy="993775"/>
          </a:xfrm>
          <a:solidFill>
            <a:schemeClr val="accent6"/>
          </a:solidFill>
        </p:spPr>
        <p:txBody>
          <a:bodyPr/>
          <a:lstStyle/>
          <a:p>
            <a:pPr algn="ctr">
              <a:defRPr/>
            </a:pPr>
            <a:r>
              <a:rPr lang="sl-SI" dirty="0" smtClean="0">
                <a:solidFill>
                  <a:schemeClr val="bg1"/>
                </a:solidFill>
                <a:latin typeface="Arial Rounded MT Bold" pitchFamily="34" charset="0"/>
              </a:rPr>
              <a:t>Izvedbeni vidiki </a:t>
            </a:r>
            <a:r>
              <a:rPr lang="sl-SI" dirty="0" err="1" smtClean="0">
                <a:solidFill>
                  <a:schemeClr val="bg1"/>
                </a:solidFill>
                <a:latin typeface="Arial Rounded MT Bold" pitchFamily="34" charset="0"/>
              </a:rPr>
              <a:t>kurikularnih</a:t>
            </a:r>
            <a:r>
              <a:rPr lang="sl-SI" dirty="0" smtClean="0">
                <a:solidFill>
                  <a:schemeClr val="bg1"/>
                </a:solidFill>
                <a:latin typeface="Arial Rounded MT Bold" pitchFamily="34" charset="0"/>
              </a:rPr>
              <a:t> povezav:</a:t>
            </a:r>
            <a:br>
              <a:rPr lang="sl-SI" dirty="0" smtClean="0">
                <a:solidFill>
                  <a:schemeClr val="bg1"/>
                </a:solidFill>
                <a:latin typeface="Arial Rounded MT Bold" pitchFamily="34" charset="0"/>
              </a:rPr>
            </a:br>
            <a:r>
              <a:rPr lang="sl-SI" dirty="0" smtClean="0">
                <a:solidFill>
                  <a:schemeClr val="bg1"/>
                </a:solidFill>
                <a:latin typeface="Arial Rounded MT Bold" pitchFamily="34" charset="0"/>
              </a:rPr>
              <a:t>VLOGA POSAMEZNIH PREDMETOV V KP</a:t>
            </a:r>
          </a:p>
        </p:txBody>
      </p:sp>
    </p:spTree>
    <p:extLst>
      <p:ext uri="{BB962C8B-B14F-4D97-AF65-F5344CB8AC3E}">
        <p14:creationId xmlns:p14="http://schemas.microsoft.com/office/powerpoint/2010/main" val="155261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smtClean="0">
                <a:solidFill>
                  <a:schemeClr val="accent6"/>
                </a:solidFill>
                <a:latin typeface="Arial Rounded MT Bold" pitchFamily="34" charset="0"/>
              </a:rPr>
              <a:t>7.</a:t>
            </a:r>
          </a:p>
          <a:p>
            <a:pPr marL="0" lvl="0" indent="0">
              <a:buNone/>
            </a:pPr>
            <a:r>
              <a:rPr lang="sl-SI" sz="2800" dirty="0">
                <a:solidFill>
                  <a:schemeClr val="accent6"/>
                </a:solidFill>
              </a:rPr>
              <a:t>Načrt strokovne ekskurzije ima </a:t>
            </a:r>
            <a:r>
              <a:rPr lang="sl-SI" sz="2800" b="1" dirty="0">
                <a:solidFill>
                  <a:schemeClr val="accent6"/>
                </a:solidFill>
              </a:rPr>
              <a:t>dobro izbrane</a:t>
            </a:r>
            <a:r>
              <a:rPr lang="sl-SI" sz="2800" dirty="0">
                <a:solidFill>
                  <a:schemeClr val="accent6"/>
                </a:solidFill>
              </a:rPr>
              <a:t> in </a:t>
            </a:r>
            <a:r>
              <a:rPr lang="sl-SI" sz="2800" b="1" dirty="0">
                <a:solidFill>
                  <a:schemeClr val="accent6"/>
                </a:solidFill>
              </a:rPr>
              <a:t>jasno opredeljene</a:t>
            </a:r>
            <a:r>
              <a:rPr lang="sl-SI" sz="2800" dirty="0">
                <a:solidFill>
                  <a:schemeClr val="accent6"/>
                </a:solidFill>
              </a:rPr>
              <a:t> oblike </a:t>
            </a:r>
            <a:r>
              <a:rPr lang="sl-SI" sz="2800" b="1" dirty="0">
                <a:solidFill>
                  <a:schemeClr val="accent6"/>
                </a:solidFill>
              </a:rPr>
              <a:t>sodelovanja predmetov in učiteljev in </a:t>
            </a:r>
            <a:r>
              <a:rPr lang="sl-SI" sz="2800" b="1" dirty="0" smtClean="0">
                <a:solidFill>
                  <a:schemeClr val="accent6"/>
                </a:solidFill>
              </a:rPr>
              <a:t>predmetov.</a:t>
            </a:r>
            <a:endParaRPr lang="sl-SI" sz="2800" dirty="0">
              <a:solidFill>
                <a:schemeClr val="accent6"/>
              </a:solidFill>
            </a:endParaRP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94545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3" descr="collab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571750"/>
            <a:ext cx="412115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body" sz="half" idx="1"/>
          </p:nvPr>
        </p:nvSpPr>
        <p:spPr>
          <a:xfrm>
            <a:off x="250825" y="1928813"/>
            <a:ext cx="4606925" cy="4714875"/>
          </a:xfrm>
        </p:spPr>
        <p:txBody>
          <a:bodyPr/>
          <a:lstStyle/>
          <a:p>
            <a:pPr marL="457200" indent="-457200">
              <a:lnSpc>
                <a:spcPct val="90000"/>
              </a:lnSpc>
              <a:buFontTx/>
              <a:buAutoNum type="arabicPeriod"/>
              <a:defRPr/>
            </a:pPr>
            <a:r>
              <a:rPr lang="sl-SI" b="1" dirty="0" smtClean="0">
                <a:solidFill>
                  <a:schemeClr val="accent6"/>
                </a:solidFill>
              </a:rPr>
              <a:t>izmenjava idej</a:t>
            </a:r>
          </a:p>
          <a:p>
            <a:pPr marL="457200" indent="-457200">
              <a:lnSpc>
                <a:spcPct val="90000"/>
              </a:lnSpc>
              <a:buFontTx/>
              <a:buAutoNum type="arabicPeriod"/>
              <a:defRPr/>
            </a:pPr>
            <a:r>
              <a:rPr lang="sl-SI" b="1" dirty="0" smtClean="0">
                <a:solidFill>
                  <a:schemeClr val="accent6"/>
                </a:solidFill>
              </a:rPr>
              <a:t>diskusijske skupine</a:t>
            </a:r>
          </a:p>
          <a:p>
            <a:pPr marL="457200" indent="-457200">
              <a:lnSpc>
                <a:spcPct val="90000"/>
              </a:lnSpc>
              <a:buFontTx/>
              <a:buAutoNum type="arabicPeriod"/>
              <a:defRPr/>
            </a:pPr>
            <a:r>
              <a:rPr lang="sl-SI" b="1" dirty="0" smtClean="0">
                <a:solidFill>
                  <a:schemeClr val="accent6"/>
                </a:solidFill>
              </a:rPr>
              <a:t>medsebojna opazovanja</a:t>
            </a:r>
            <a:endParaRPr lang="sl-SI" dirty="0" smtClean="0">
              <a:solidFill>
                <a:schemeClr val="accent6"/>
              </a:solidFill>
            </a:endParaRPr>
          </a:p>
          <a:p>
            <a:pPr marL="457200" indent="-457200">
              <a:lnSpc>
                <a:spcPct val="90000"/>
              </a:lnSpc>
              <a:buFontTx/>
              <a:buAutoNum type="arabicPeriod"/>
              <a:defRPr/>
            </a:pPr>
            <a:r>
              <a:rPr lang="sl-SI" b="1" dirty="0" smtClean="0">
                <a:solidFill>
                  <a:schemeClr val="accent6"/>
                </a:solidFill>
              </a:rPr>
              <a:t>skupne učne dejavnosti</a:t>
            </a:r>
            <a:endParaRPr lang="sl-SI" dirty="0" smtClean="0">
              <a:solidFill>
                <a:schemeClr val="accent6"/>
              </a:solidFill>
            </a:endParaRPr>
          </a:p>
          <a:p>
            <a:pPr marL="457200" indent="-457200">
              <a:lnSpc>
                <a:spcPct val="90000"/>
              </a:lnSpc>
              <a:buFontTx/>
              <a:buAutoNum type="arabicPeriod"/>
              <a:defRPr/>
            </a:pPr>
            <a:r>
              <a:rPr lang="sl-SI" b="1" dirty="0" smtClean="0">
                <a:solidFill>
                  <a:schemeClr val="accent6"/>
                </a:solidFill>
              </a:rPr>
              <a:t>izmenjave učiteljev</a:t>
            </a:r>
          </a:p>
          <a:p>
            <a:pPr marL="457200" indent="-457200">
              <a:lnSpc>
                <a:spcPct val="90000"/>
              </a:lnSpc>
              <a:buFontTx/>
              <a:buAutoNum type="arabicPeriod"/>
              <a:defRPr/>
            </a:pPr>
            <a:r>
              <a:rPr lang="sl-SI" b="1" dirty="0" smtClean="0">
                <a:solidFill>
                  <a:schemeClr val="accent6"/>
                </a:solidFill>
              </a:rPr>
              <a:t>timsko poučevanje:</a:t>
            </a:r>
          </a:p>
          <a:p>
            <a:pPr lvl="1">
              <a:lnSpc>
                <a:spcPct val="90000"/>
              </a:lnSpc>
              <a:buFontTx/>
              <a:buNone/>
              <a:defRPr/>
            </a:pPr>
            <a:r>
              <a:rPr lang="sl-SI" b="1" dirty="0" smtClean="0">
                <a:solidFill>
                  <a:schemeClr val="accent6"/>
                </a:solidFill>
              </a:rPr>
              <a:t>- timsko poučevanje tipa</a:t>
            </a:r>
            <a:r>
              <a:rPr lang="sl-SI" b="1" dirty="0" smtClean="0">
                <a:solidFill>
                  <a:schemeClr val="bg1"/>
                </a:solidFill>
              </a:rPr>
              <a:t> </a:t>
            </a:r>
            <a:r>
              <a:rPr lang="sl-SI" b="1" dirty="0" smtClean="0">
                <a:solidFill>
                  <a:schemeClr val="accent6"/>
                </a:solidFill>
              </a:rPr>
              <a:t>B</a:t>
            </a:r>
          </a:p>
        </p:txBody>
      </p:sp>
      <p:sp>
        <p:nvSpPr>
          <p:cNvPr id="6148" name="Rectangle 4"/>
          <p:cNvSpPr>
            <a:spLocks noChangeArrowheads="1"/>
          </p:cNvSpPr>
          <p:nvPr/>
        </p:nvSpPr>
        <p:spPr bwMode="auto">
          <a:xfrm>
            <a:off x="4643438" y="1428750"/>
            <a:ext cx="4143375" cy="1131888"/>
          </a:xfrm>
          <a:prstGeom prst="rect">
            <a:avLst/>
          </a:prstGeom>
          <a:solidFill>
            <a:schemeClr val="accent6">
              <a:lumMod val="20000"/>
              <a:lumOff val="80000"/>
            </a:schemeClr>
          </a:solidFill>
          <a:ln w="9525" algn="ctr">
            <a:noFill/>
            <a:miter lim="800000"/>
            <a:headEnd/>
            <a:tailEnd/>
          </a:ln>
        </p:spPr>
        <p:txBody>
          <a:bodyPr>
            <a:spAutoFit/>
          </a:bodyPr>
          <a:lstStyle/>
          <a:p>
            <a:pPr algn="ctr">
              <a:lnSpc>
                <a:spcPct val="85000"/>
              </a:lnSpc>
              <a:defRPr/>
            </a:pPr>
            <a:r>
              <a:rPr lang="sl-SI" sz="2800" b="1" dirty="0">
                <a:solidFill>
                  <a:schemeClr val="accent6"/>
                </a:solidFill>
                <a:latin typeface="Arial Narrow" pitchFamily="34" charset="0"/>
              </a:rPr>
              <a:t>Nobeden od nas ni tako </a:t>
            </a:r>
            <a:br>
              <a:rPr lang="sl-SI" sz="2800" b="1" dirty="0">
                <a:solidFill>
                  <a:schemeClr val="accent6"/>
                </a:solidFill>
                <a:latin typeface="Arial Narrow" pitchFamily="34" charset="0"/>
              </a:rPr>
            </a:br>
            <a:r>
              <a:rPr lang="sl-SI" sz="2800" b="1" dirty="0">
                <a:solidFill>
                  <a:schemeClr val="accent6"/>
                </a:solidFill>
                <a:latin typeface="Arial Narrow" pitchFamily="34" charset="0"/>
              </a:rPr>
              <a:t>pameten kot mi vsi skupaj.         </a:t>
            </a:r>
          </a:p>
          <a:p>
            <a:pPr algn="r">
              <a:defRPr/>
            </a:pPr>
            <a:r>
              <a:rPr lang="sl-SI" sz="2000" b="1" i="1" dirty="0">
                <a:solidFill>
                  <a:schemeClr val="accent6"/>
                </a:solidFill>
                <a:latin typeface="Arial Narrow" pitchFamily="34" charset="0"/>
              </a:rPr>
              <a:t>Japonski pregovor</a:t>
            </a:r>
          </a:p>
        </p:txBody>
      </p:sp>
      <p:sp>
        <p:nvSpPr>
          <p:cNvPr id="39941" name="Rectangle 2"/>
          <p:cNvSpPr txBox="1">
            <a:spLocks noChangeArrowheads="1"/>
          </p:cNvSpPr>
          <p:nvPr/>
        </p:nvSpPr>
        <p:spPr bwMode="auto">
          <a:xfrm>
            <a:off x="285750" y="285750"/>
            <a:ext cx="8501063" cy="1000125"/>
          </a:xfrm>
          <a:prstGeom prst="rect">
            <a:avLst/>
          </a:prstGeom>
          <a:solidFill>
            <a:schemeClr val="accent2"/>
          </a:solidFill>
          <a:ln w="28575">
            <a:solidFill>
              <a:srgbClr val="002060"/>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sl-SI" sz="3200" b="1">
              <a:solidFill>
                <a:schemeClr val="accent2"/>
              </a:solidFill>
              <a:latin typeface="Arial Rounded MT Bold" pitchFamily="34" charset="0"/>
            </a:endParaRPr>
          </a:p>
          <a:p>
            <a:pPr algn="r" eaLnBrk="1" hangingPunct="1"/>
            <a:r>
              <a:rPr lang="sl-SI" sz="3200" b="1">
                <a:solidFill>
                  <a:schemeClr val="bg1"/>
                </a:solidFill>
                <a:latin typeface="Arial Rounded MT Bold" pitchFamily="34" charset="0"/>
              </a:rPr>
              <a:t>SODELOVALNO POUČEVANJE  </a:t>
            </a:r>
            <a:r>
              <a:rPr lang="sl-SI" sz="3200" b="1">
                <a:solidFill>
                  <a:schemeClr val="accent2"/>
                </a:solidFill>
                <a:latin typeface="Arial Rounded MT Bold" pitchFamily="34" charset="0"/>
              </a:rPr>
              <a:t/>
            </a:r>
            <a:br>
              <a:rPr lang="sl-SI" sz="3200" b="1">
                <a:solidFill>
                  <a:schemeClr val="accent2"/>
                </a:solidFill>
                <a:latin typeface="Arial Rounded MT Bold" pitchFamily="34" charset="0"/>
              </a:rPr>
            </a:br>
            <a:endParaRPr lang="sl-SI" sz="3200" b="1">
              <a:solidFill>
                <a:schemeClr val="accent2"/>
              </a:solidFill>
              <a:latin typeface="Arial Rounded MT Bold" pitchFamily="34" charset="0"/>
            </a:endParaRPr>
          </a:p>
        </p:txBody>
      </p:sp>
      <p:sp>
        <p:nvSpPr>
          <p:cNvPr id="6" name="Rectangle 4"/>
          <p:cNvSpPr>
            <a:spLocks noChangeArrowheads="1"/>
          </p:cNvSpPr>
          <p:nvPr/>
        </p:nvSpPr>
        <p:spPr bwMode="auto">
          <a:xfrm>
            <a:off x="714375" y="5929313"/>
            <a:ext cx="6929438" cy="757237"/>
          </a:xfrm>
          <a:prstGeom prst="rect">
            <a:avLst/>
          </a:prstGeom>
          <a:solidFill>
            <a:schemeClr val="bg1"/>
          </a:solidFill>
          <a:ln w="38100" algn="ctr">
            <a:solidFill>
              <a:srgbClr val="C00000"/>
            </a:solidFill>
            <a:miter lim="800000"/>
            <a:headEnd/>
            <a:tailEnd/>
          </a:ln>
        </p:spPr>
        <p:txBody>
          <a:bodyPr>
            <a:spAutoFit/>
          </a:bodyPr>
          <a:lstStyle/>
          <a:p>
            <a:pPr>
              <a:lnSpc>
                <a:spcPct val="90000"/>
              </a:lnSpc>
              <a:defRPr/>
            </a:pPr>
            <a:r>
              <a:rPr lang="sl-SI" sz="2400" b="1" dirty="0">
                <a:solidFill>
                  <a:srgbClr val="C00000"/>
                </a:solidFill>
                <a:latin typeface="Arial"/>
                <a:cs typeface="Arial"/>
              </a:rPr>
              <a:t>- </a:t>
            </a:r>
            <a:r>
              <a:rPr lang="sl-SI" sz="2400" b="1" dirty="0">
                <a:solidFill>
                  <a:srgbClr val="C00000"/>
                </a:solidFill>
                <a:latin typeface="Arial" charset="0"/>
              </a:rPr>
              <a:t>timsko poučevanje tipa A </a:t>
            </a:r>
          </a:p>
          <a:p>
            <a:pPr>
              <a:lnSpc>
                <a:spcPct val="90000"/>
              </a:lnSpc>
              <a:defRPr/>
            </a:pPr>
            <a:r>
              <a:rPr lang="sl-SI" sz="2400" b="1" dirty="0">
                <a:solidFill>
                  <a:srgbClr val="C00000"/>
                </a:solidFill>
                <a:latin typeface="+mj-lt"/>
              </a:rPr>
              <a:t>  = INTERAKTIVNO TIMSKO POUČEVANJE</a:t>
            </a:r>
          </a:p>
        </p:txBody>
      </p:sp>
      <p:pic>
        <p:nvPicPr>
          <p:cNvPr id="8" name="Ograda vsebine 7" descr="questionmark people.gif"/>
          <p:cNvPicPr>
            <a:picLocks noChangeAspect="1"/>
          </p:cNvPicPr>
          <p:nvPr/>
        </p:nvPicPr>
        <p:blipFill>
          <a:blip r:embed="rId4" cstate="print">
            <a:duotone>
              <a:schemeClr val="accent6">
                <a:shade val="45000"/>
                <a:satMod val="135000"/>
              </a:schemeClr>
              <a:prstClr val="white"/>
            </a:duotone>
          </a:blip>
          <a:srcRect/>
          <a:stretch>
            <a:fillRect/>
          </a:stretch>
        </p:blipFill>
        <p:spPr bwMode="auto">
          <a:xfrm>
            <a:off x="285750" y="142875"/>
            <a:ext cx="1546213" cy="1643051"/>
          </a:xfrm>
          <a:prstGeom prst="rect">
            <a:avLst/>
          </a:prstGeom>
          <a:noFill/>
          <a:ln w="38100">
            <a:solidFill>
              <a:schemeClr val="accent6"/>
            </a:solidFill>
            <a:miter lim="800000"/>
            <a:headEnd/>
            <a:tailEnd/>
          </a:ln>
        </p:spPr>
      </p:pic>
    </p:spTree>
    <p:extLst>
      <p:ext uri="{BB962C8B-B14F-4D97-AF65-F5344CB8AC3E}">
        <p14:creationId xmlns:p14="http://schemas.microsoft.com/office/powerpoint/2010/main" val="24900322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Naslov 4"/>
          <p:cNvSpPr>
            <a:spLocks noGrp="1"/>
          </p:cNvSpPr>
          <p:nvPr>
            <p:ph type="title"/>
          </p:nvPr>
        </p:nvSpPr>
        <p:spPr>
          <a:xfrm>
            <a:off x="457200" y="274638"/>
            <a:ext cx="8229600" cy="706090"/>
          </a:xfrm>
          <a:solidFill>
            <a:schemeClr val="accent6"/>
          </a:solidFill>
        </p:spPr>
        <p:txBody>
          <a:bodyPr/>
          <a:lstStyle/>
          <a:p>
            <a:pPr algn="ctr">
              <a:defRPr/>
            </a:pPr>
            <a:r>
              <a:rPr lang="sl-SI" dirty="0" smtClean="0">
                <a:solidFill>
                  <a:schemeClr val="bg1"/>
                </a:solidFill>
                <a:latin typeface="Arial Rounded MT Bold" pitchFamily="34" charset="0"/>
              </a:rPr>
              <a:t>NAMEN IN CILJI SEMINARJA</a:t>
            </a:r>
            <a:endParaRPr lang="sl-SI" dirty="0">
              <a:solidFill>
                <a:schemeClr val="bg1"/>
              </a:solidFill>
              <a:latin typeface="Arial Rounded MT Bold" pitchFamily="34" charset="0"/>
            </a:endParaRPr>
          </a:p>
        </p:txBody>
      </p:sp>
      <p:sp>
        <p:nvSpPr>
          <p:cNvPr id="3" name="Ograda vsebine 2"/>
          <p:cNvSpPr>
            <a:spLocks noGrp="1"/>
          </p:cNvSpPr>
          <p:nvPr>
            <p:ph idx="1"/>
          </p:nvPr>
        </p:nvSpPr>
        <p:spPr>
          <a:xfrm>
            <a:off x="467544" y="1268760"/>
            <a:ext cx="8229600" cy="3888432"/>
          </a:xfrm>
          <a:solidFill>
            <a:schemeClr val="accent3">
              <a:lumMod val="95000"/>
            </a:schemeClr>
          </a:solidFill>
        </p:spPr>
        <p:txBody>
          <a:bodyPr/>
          <a:lstStyle/>
          <a:p>
            <a:pPr marL="457200" indent="-457200">
              <a:spcBef>
                <a:spcPts val="0"/>
              </a:spcBef>
              <a:buAutoNum type="arabicPeriod"/>
            </a:pPr>
            <a:r>
              <a:rPr lang="sl-SI" sz="2200" dirty="0" smtClean="0"/>
              <a:t>Presoditi (</a:t>
            </a:r>
            <a:r>
              <a:rPr lang="sl-SI" sz="2200" dirty="0" smtClean="0">
                <a:sym typeface="Wingdings 3"/>
              </a:rPr>
              <a:t> izboljšati občutljivost in zmožnost za presojanje)</a:t>
            </a:r>
            <a:r>
              <a:rPr lang="sl-SI" sz="2200" dirty="0" smtClean="0"/>
              <a:t>, ali je </a:t>
            </a:r>
            <a:r>
              <a:rPr lang="sl-SI" sz="2200" b="1" dirty="0" smtClean="0"/>
              <a:t>neka učna dejavnost/oblika/metoda </a:t>
            </a:r>
            <a:r>
              <a:rPr lang="sl-SI" sz="2200" dirty="0" smtClean="0"/>
              <a:t>(npr. strokovna ekskurzija), ki </a:t>
            </a:r>
          </a:p>
          <a:p>
            <a:pPr lvl="1">
              <a:spcBef>
                <a:spcPts val="0"/>
              </a:spcBef>
            </a:pPr>
            <a:r>
              <a:rPr lang="sl-SI" sz="2200" dirty="0"/>
              <a:t>j</a:t>
            </a:r>
            <a:r>
              <a:rPr lang="sl-SI" sz="2200" dirty="0" smtClean="0"/>
              <a:t>e že uveljavljena, zelo utečena in praviloma (visoko?) kakovostna oblika dela in</a:t>
            </a:r>
          </a:p>
          <a:p>
            <a:pPr lvl="1">
              <a:spcBef>
                <a:spcPts val="0"/>
              </a:spcBef>
            </a:pPr>
            <a:r>
              <a:rPr lang="sl-SI" sz="2200" dirty="0" smtClean="0"/>
              <a:t>omogoča pouk z vsemi atributi sodobnega poučevanja in učenja (</a:t>
            </a:r>
            <a:r>
              <a:rPr lang="sl-SI" sz="2400" dirty="0" smtClean="0">
                <a:latin typeface="Arial Narrow" pitchFamily="34" charset="0"/>
              </a:rPr>
              <a:t>avtentično učenje, aktivno učenje, problemsko učenje, učenje z raziskovanjem/odkrivanjem, sodelovalno učenje, …)</a:t>
            </a:r>
            <a:endParaRPr lang="sl-SI" sz="2200" dirty="0" smtClean="0">
              <a:latin typeface="Arial Narrow" pitchFamily="34" charset="0"/>
            </a:endParaRPr>
          </a:p>
          <a:p>
            <a:pPr>
              <a:spcBef>
                <a:spcPts val="0"/>
              </a:spcBef>
            </a:pPr>
            <a:r>
              <a:rPr lang="sl-SI" sz="2200" b="1" dirty="0"/>
              <a:t>u</a:t>
            </a:r>
            <a:r>
              <a:rPr lang="sl-SI" sz="2200" b="1" dirty="0" smtClean="0"/>
              <a:t>činkovito</a:t>
            </a:r>
            <a:r>
              <a:rPr lang="sl-SI" sz="2200" dirty="0" smtClean="0"/>
              <a:t> (dovolj oz. sploh?) </a:t>
            </a:r>
          </a:p>
          <a:p>
            <a:pPr>
              <a:spcBef>
                <a:spcPts val="0"/>
              </a:spcBef>
            </a:pPr>
            <a:r>
              <a:rPr lang="sl-SI" sz="2200" dirty="0" smtClean="0"/>
              <a:t>uporabljena kot </a:t>
            </a:r>
            <a:r>
              <a:rPr lang="sl-SI" sz="2200" b="1" dirty="0" smtClean="0"/>
              <a:t>povezovalni element </a:t>
            </a:r>
            <a:r>
              <a:rPr lang="sl-SI" sz="2200" b="1" dirty="0" err="1" smtClean="0"/>
              <a:t>kurikula</a:t>
            </a:r>
            <a:r>
              <a:rPr lang="sl-SI" sz="2200" b="1" dirty="0" smtClean="0"/>
              <a:t> </a:t>
            </a:r>
            <a:r>
              <a:rPr lang="sl-SI" sz="2200" dirty="0" smtClean="0"/>
              <a:t>oz. vključena v sistem MP/KP na šoli.</a:t>
            </a:r>
            <a:endParaRPr lang="sl-SI" sz="2200" dirty="0"/>
          </a:p>
        </p:txBody>
      </p:sp>
      <p:sp>
        <p:nvSpPr>
          <p:cNvPr id="7" name="Ograda vsebine 2"/>
          <p:cNvSpPr txBox="1">
            <a:spLocks/>
          </p:cNvSpPr>
          <p:nvPr/>
        </p:nvSpPr>
        <p:spPr bwMode="auto">
          <a:xfrm>
            <a:off x="467544" y="5301208"/>
            <a:ext cx="822960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2"/>
            </a:pPr>
            <a:r>
              <a:rPr lang="sl-SI" sz="2200" dirty="0" smtClean="0"/>
              <a:t>Uzavestiti nujnost nenehnega nadgrajevanja uveljavljenih oblik šolskega dela v duhu vse boljšega in intenzivnejšega povezovanja med predmeti in sodelovanja med učitelji.</a:t>
            </a:r>
            <a:endParaRPr lang="sl-SI" sz="2200" dirty="0"/>
          </a:p>
        </p:txBody>
      </p:sp>
    </p:spTree>
    <p:extLst>
      <p:ext uri="{BB962C8B-B14F-4D97-AF65-F5344CB8AC3E}">
        <p14:creationId xmlns:p14="http://schemas.microsoft.com/office/powerpoint/2010/main" val="1295441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a:solidFill>
                  <a:schemeClr val="accent6"/>
                </a:solidFill>
                <a:latin typeface="Arial Rounded MT Bold" pitchFamily="34" charset="0"/>
              </a:rPr>
              <a:t>8</a:t>
            </a:r>
            <a:r>
              <a:rPr lang="sl-SI" b="1" dirty="0" smtClean="0">
                <a:solidFill>
                  <a:schemeClr val="accent6"/>
                </a:solidFill>
                <a:latin typeface="Arial Rounded MT Bold" pitchFamily="34" charset="0"/>
              </a:rPr>
              <a:t>.</a:t>
            </a:r>
          </a:p>
          <a:p>
            <a:pPr marL="0" lvl="0" indent="0">
              <a:buNone/>
            </a:pPr>
            <a:r>
              <a:rPr lang="sl-SI" sz="2800" dirty="0">
                <a:solidFill>
                  <a:schemeClr val="accent6"/>
                </a:solidFill>
              </a:rPr>
              <a:t>Strokovna ekskurzija kot MP/KP ima osebnega nosilca/</a:t>
            </a:r>
            <a:r>
              <a:rPr lang="sl-SI" sz="2800" b="1" dirty="0">
                <a:solidFill>
                  <a:schemeClr val="accent6"/>
                </a:solidFill>
              </a:rPr>
              <a:t>koordinatorja</a:t>
            </a:r>
            <a:r>
              <a:rPr lang="sl-SI" sz="2800" dirty="0">
                <a:solidFill>
                  <a:schemeClr val="accent6"/>
                </a:solidFill>
              </a:rPr>
              <a:t>. Naloge in pristojnosti koordinatorja MP-KP so jasno določene.</a:t>
            </a: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3434329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smtClean="0">
                <a:solidFill>
                  <a:schemeClr val="accent6"/>
                </a:solidFill>
                <a:latin typeface="Arial Rounded MT Bold" pitchFamily="34" charset="0"/>
              </a:rPr>
              <a:t>9.</a:t>
            </a:r>
          </a:p>
          <a:p>
            <a:pPr marL="0" lvl="0" indent="0">
              <a:buNone/>
            </a:pPr>
            <a:r>
              <a:rPr lang="sl-SI" sz="2800" dirty="0">
                <a:solidFill>
                  <a:schemeClr val="accent6"/>
                </a:solidFill>
              </a:rPr>
              <a:t>Načrt strokovne ekskurzije kot MP/KP </a:t>
            </a:r>
            <a:r>
              <a:rPr lang="sl-SI" sz="2800" b="1" dirty="0">
                <a:solidFill>
                  <a:schemeClr val="accent6"/>
                </a:solidFill>
              </a:rPr>
              <a:t>dobro</a:t>
            </a:r>
            <a:r>
              <a:rPr lang="sl-SI" sz="2800" dirty="0">
                <a:solidFill>
                  <a:schemeClr val="accent6"/>
                </a:solidFill>
              </a:rPr>
              <a:t> opredeljuje, za dosego katerih ciljev bo izveden </a:t>
            </a:r>
            <a:r>
              <a:rPr lang="sl-SI" sz="2800" b="1" dirty="0">
                <a:solidFill>
                  <a:schemeClr val="accent6"/>
                </a:solidFill>
              </a:rPr>
              <a:t>interaktivni timski pouk</a:t>
            </a:r>
            <a:r>
              <a:rPr lang="sl-SI" sz="2800" dirty="0">
                <a:solidFill>
                  <a:schemeClr val="accent6"/>
                </a:solidFill>
              </a:rPr>
              <a:t>, kje pa le </a:t>
            </a:r>
            <a:r>
              <a:rPr lang="sl-SI" sz="2800" b="1" dirty="0">
                <a:solidFill>
                  <a:schemeClr val="accent6"/>
                </a:solidFill>
              </a:rPr>
              <a:t>sodelovalno poučevanje </a:t>
            </a:r>
            <a:r>
              <a:rPr lang="sl-SI" sz="2800" dirty="0">
                <a:solidFill>
                  <a:schemeClr val="accent6"/>
                </a:solidFill>
              </a:rPr>
              <a:t>(npr. skupna priprava gradiv ipd. </a:t>
            </a:r>
            <a:r>
              <a:rPr lang="sl-SI" sz="2800" dirty="0" smtClean="0">
                <a:solidFill>
                  <a:schemeClr val="accent6"/>
                </a:solidFill>
              </a:rPr>
              <a:t>).</a:t>
            </a:r>
            <a:endParaRPr lang="sl-SI" sz="2800" dirty="0">
              <a:solidFill>
                <a:schemeClr val="accent6"/>
              </a:solidFill>
            </a:endParaRP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2090267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886287969"/>
              </p:ext>
            </p:extLst>
          </p:nvPr>
        </p:nvGraphicFramePr>
        <p:xfrm>
          <a:off x="214312" y="908720"/>
          <a:ext cx="8715436" cy="5775128"/>
        </p:xfrm>
        <a:graphic>
          <a:graphicData uri="http://schemas.openxmlformats.org/drawingml/2006/table">
            <a:tbl>
              <a:tblPr firstRow="1" bandRow="1">
                <a:tableStyleId>{5C22544A-7EE6-4342-B048-85BDC9FD1C3A}</a:tableStyleId>
              </a:tblPr>
              <a:tblGrid>
                <a:gridCol w="571504"/>
                <a:gridCol w="3071834"/>
                <a:gridCol w="2214578"/>
                <a:gridCol w="2857520"/>
              </a:tblGrid>
              <a:tr h="433648">
                <a:tc rowSpan="2">
                  <a:txBody>
                    <a:bodyPr/>
                    <a:lstStyle/>
                    <a:p>
                      <a:pPr algn="ctr"/>
                      <a:r>
                        <a:rPr lang="sl-SI" sz="4400" dirty="0" smtClean="0">
                          <a:solidFill>
                            <a:schemeClr val="accent6"/>
                          </a:solidFill>
                          <a:latin typeface="Arial Rounded MT Bold" pitchFamily="34" charset="0"/>
                        </a:rPr>
                        <a:t>?</a:t>
                      </a:r>
                      <a:endParaRPr lang="sl-SI" sz="4400" dirty="0">
                        <a:solidFill>
                          <a:schemeClr val="accent6"/>
                        </a:solidFill>
                        <a:latin typeface="Arial Rounded MT Bold"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gridSpan="2">
                  <a:txBody>
                    <a:bodyPr/>
                    <a:lstStyle/>
                    <a:p>
                      <a:pPr algn="ctr"/>
                      <a:r>
                        <a:rPr lang="sl-SI" sz="2000" b="1" dirty="0" smtClean="0">
                          <a:solidFill>
                            <a:schemeClr val="accent6"/>
                          </a:solidFill>
                          <a:latin typeface="+mj-lt"/>
                        </a:rPr>
                        <a:t>SKUPAJ </a:t>
                      </a:r>
                      <a:r>
                        <a:rPr lang="sl-SI" sz="2000" b="1" dirty="0" smtClean="0">
                          <a:solidFill>
                            <a:schemeClr val="tx1"/>
                          </a:solidFill>
                          <a:latin typeface="+mj-lt"/>
                        </a:rPr>
                        <a:t> </a:t>
                      </a:r>
                      <a:r>
                        <a:rPr lang="sl-SI" sz="2000" b="0" dirty="0" smtClean="0">
                          <a:solidFill>
                            <a:schemeClr val="tx1"/>
                          </a:solidFill>
                          <a:latin typeface="Arial Narrow" pitchFamily="34" charset="0"/>
                        </a:rPr>
                        <a:t>(v istem prostoru)</a:t>
                      </a:r>
                      <a:endParaRPr lang="sl-SI" sz="2000" b="0" dirty="0">
                        <a:solidFill>
                          <a:schemeClr val="tx1"/>
                        </a:solidFill>
                        <a:latin typeface="Arial Narrow"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hMerge="1">
                  <a:txBody>
                    <a:bodyPr/>
                    <a:lstStyle/>
                    <a:p>
                      <a:pPr algn="ctr"/>
                      <a:endParaRPr lang="sl-SI" dirty="0"/>
                    </a:p>
                  </a:txBody>
                  <a:tcPr/>
                </a:tc>
                <a:tc>
                  <a:txBody>
                    <a:bodyPr/>
                    <a:lstStyle/>
                    <a:p>
                      <a:pPr algn="ctr"/>
                      <a:r>
                        <a:rPr lang="sl-SI" sz="2000" b="1" dirty="0" smtClean="0">
                          <a:solidFill>
                            <a:srgbClr val="C00000"/>
                          </a:solidFill>
                          <a:latin typeface="+mj-lt"/>
                        </a:rPr>
                        <a:t>LOČENO</a:t>
                      </a:r>
                      <a:endParaRPr lang="sl-SI" sz="2000" b="1" dirty="0">
                        <a:solidFill>
                          <a:srgbClr val="C00000"/>
                        </a:solidFill>
                        <a:latin typeface="+mj-lt"/>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415081">
                <a:tc vMerge="1">
                  <a:txBody>
                    <a:bodyPr/>
                    <a:lstStyle/>
                    <a:p>
                      <a:endParaRPr lang="sl-SI" dirty="0"/>
                    </a:p>
                  </a:txBody>
                  <a:tcPr/>
                </a:tc>
                <a:tc>
                  <a:txBody>
                    <a:bodyPr/>
                    <a:lstStyle/>
                    <a:p>
                      <a:pPr algn="ctr"/>
                      <a:r>
                        <a:rPr lang="sl-SI" sz="2000" b="1" dirty="0" smtClean="0">
                          <a:solidFill>
                            <a:schemeClr val="tx1"/>
                          </a:solidFill>
                          <a:latin typeface="Arial Narrow" pitchFamily="34" charset="0"/>
                        </a:rPr>
                        <a:t>vzporedno</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sl-SI" sz="2000" b="1" dirty="0" smtClean="0">
                          <a:solidFill>
                            <a:schemeClr val="tx1"/>
                          </a:solidFill>
                          <a:latin typeface="Arial Narrow" pitchFamily="34" charset="0"/>
                        </a:rPr>
                        <a:t>zaporedno</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sl-SI" sz="2000" b="0" dirty="0" smtClean="0">
                          <a:solidFill>
                            <a:schemeClr val="tx1"/>
                          </a:solidFill>
                          <a:latin typeface="Arial Narrow" pitchFamily="34" charset="0"/>
                        </a:rPr>
                        <a:t>(praviloma)</a:t>
                      </a:r>
                      <a:r>
                        <a:rPr lang="sl-SI" sz="2000" b="1" dirty="0" smtClean="0">
                          <a:solidFill>
                            <a:schemeClr val="tx1"/>
                          </a:solidFill>
                          <a:latin typeface="Arial Narrow" pitchFamily="34" charset="0"/>
                        </a:rPr>
                        <a:t> vzporedno</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1255348">
                <a:tc>
                  <a:txBody>
                    <a:bodyPr/>
                    <a:lstStyle/>
                    <a:p>
                      <a:pPr algn="ctr">
                        <a:lnSpc>
                          <a:spcPts val="2000"/>
                        </a:lnSpc>
                      </a:pPr>
                      <a:r>
                        <a:rPr lang="sl-SI" sz="2000" b="1" dirty="0" smtClean="0">
                          <a:solidFill>
                            <a:schemeClr val="tx1"/>
                          </a:solidFill>
                          <a:latin typeface="Arial Narrow" pitchFamily="34" charset="0"/>
                        </a:rPr>
                        <a:t>iste dejavnosti</a:t>
                      </a:r>
                      <a:endParaRPr lang="sl-SI" sz="2000" b="1" dirty="0">
                        <a:solidFill>
                          <a:schemeClr val="tx1"/>
                        </a:solidFill>
                        <a:latin typeface="Arial Narrow" pitchFamily="34" charset="0"/>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a:r>
                        <a:rPr lang="sl-SI" sz="2400" b="1" dirty="0" smtClean="0">
                          <a:solidFill>
                            <a:schemeClr val="accent6"/>
                          </a:solidFill>
                          <a:latin typeface="+mn-lt"/>
                        </a:rPr>
                        <a:t>1. </a:t>
                      </a:r>
                    </a:p>
                    <a:p>
                      <a:pPr algn="ctr"/>
                      <a:r>
                        <a:rPr lang="sl-SI" sz="2400" b="1" dirty="0" smtClean="0">
                          <a:solidFill>
                            <a:schemeClr val="accent6"/>
                          </a:solidFill>
                          <a:latin typeface="Arial Rounded MT Bold" pitchFamily="34" charset="0"/>
                          <a:cs typeface="Arial" pitchFamily="34" charset="0"/>
                        </a:rPr>
                        <a:t>DVOGOVORNO</a:t>
                      </a:r>
                    </a:p>
                    <a:p>
                      <a:pPr algn="ctr"/>
                      <a:r>
                        <a:rPr lang="sl-SI" sz="2000" b="1" dirty="0" err="1" smtClean="0">
                          <a:solidFill>
                            <a:schemeClr val="accent6"/>
                          </a:solidFill>
                          <a:latin typeface="Arial Narrow" pitchFamily="34" charset="0"/>
                          <a:cs typeface="Arial" pitchFamily="34" charset="0"/>
                        </a:rPr>
                        <a:t>kolaborativno</a:t>
                      </a:r>
                      <a:r>
                        <a:rPr lang="sl-SI" sz="2000" b="1" dirty="0" smtClean="0">
                          <a:solidFill>
                            <a:schemeClr val="accent6"/>
                          </a:solidFill>
                          <a:latin typeface="Arial Narrow" pitchFamily="34" charset="0"/>
                          <a:cs typeface="Arial" pitchFamily="34" charset="0"/>
                        </a:rPr>
                        <a:t>/</a:t>
                      </a:r>
                      <a:r>
                        <a:rPr lang="sl-SI" sz="2000" b="1" dirty="0" err="1" smtClean="0">
                          <a:solidFill>
                            <a:schemeClr val="accent6"/>
                          </a:solidFill>
                          <a:latin typeface="Arial Narrow" pitchFamily="34" charset="0"/>
                          <a:cs typeface="Arial" pitchFamily="34" charset="0"/>
                        </a:rPr>
                        <a:t>dialogično</a:t>
                      </a:r>
                      <a:endParaRPr lang="sl-SI" sz="2000" b="0" dirty="0" smtClean="0">
                        <a:solidFill>
                          <a:schemeClr val="accent6"/>
                        </a:solidFill>
                        <a:latin typeface="Arial Narrow"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CCCC"/>
                    </a:solidFill>
                  </a:tcPr>
                </a:tc>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mn-lt"/>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Arial Rounded MT Bold" pitchFamily="34" charset="0"/>
                          <a:cs typeface="Arial" pitchFamily="34" charset="0"/>
                        </a:rPr>
                        <a:t>IZMENJALNO</a:t>
                      </a:r>
                    </a:p>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err="1" smtClean="0">
                          <a:solidFill>
                            <a:schemeClr val="accent6"/>
                          </a:solidFill>
                          <a:latin typeface="Arial Narrow" pitchFamily="34" charset="0"/>
                          <a:cs typeface="Arial" pitchFamily="34" charset="0"/>
                        </a:rPr>
                        <a:t>alternacijsko</a:t>
                      </a:r>
                      <a:endParaRPr lang="sl-SI" sz="2000" b="1" dirty="0" smtClean="0">
                        <a:solidFill>
                          <a:schemeClr val="accent6"/>
                        </a:solidFill>
                        <a:latin typeface="Arial Narrow"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l-SI" sz="1600" b="0" dirty="0" smtClean="0">
                        <a:solidFill>
                          <a:schemeClr val="accent6"/>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sl-SI" sz="1600" b="0" dirty="0" smtClean="0">
                          <a:solidFill>
                            <a:schemeClr val="accent6"/>
                          </a:solidFill>
                          <a:latin typeface="+mn-lt"/>
                        </a:rPr>
                        <a:t>(rotirata</a:t>
                      </a:r>
                      <a:r>
                        <a:rPr lang="sl-SI" sz="1600" b="0" baseline="0" dirty="0" smtClean="0">
                          <a:solidFill>
                            <a:schemeClr val="accent6"/>
                          </a:solidFill>
                          <a:latin typeface="+mn-lt"/>
                        </a:rPr>
                        <a:t> učitelja ali učenci/dijaki</a:t>
                      </a:r>
                      <a:r>
                        <a:rPr lang="sl-SI" sz="1600" b="0" dirty="0" smtClean="0">
                          <a:solidFill>
                            <a:schemeClr val="accent6"/>
                          </a:solidFill>
                          <a:latin typeface="+mn-lt"/>
                        </a:rPr>
                        <a:t>)</a:t>
                      </a:r>
                      <a:endParaRPr lang="sl-SI" sz="1600" b="0" dirty="0">
                        <a:solidFill>
                          <a:schemeClr val="accent6"/>
                        </a:solidFill>
                        <a:latin typeface="+mn-lt"/>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99"/>
                    </a:solidFill>
                  </a:tcPr>
                </a:tc>
                <a:tc rowSpan="2">
                  <a:txBody>
                    <a:bodyPr/>
                    <a:lstStyle/>
                    <a:p>
                      <a:pPr algn="ctr"/>
                      <a:r>
                        <a:rPr lang="sl-SI" sz="2400" b="1" dirty="0" smtClean="0">
                          <a:solidFill>
                            <a:schemeClr val="accent6"/>
                          </a:solidFill>
                          <a:latin typeface="+mn-lt"/>
                        </a:rPr>
                        <a:t>6.</a:t>
                      </a:r>
                    </a:p>
                    <a:p>
                      <a:pPr algn="ctr"/>
                      <a:r>
                        <a:rPr lang="sl-SI" sz="2400" b="1" dirty="0" smtClean="0">
                          <a:solidFill>
                            <a:schemeClr val="accent6"/>
                          </a:solidFill>
                          <a:latin typeface="Arial Rounded MT Bold" pitchFamily="34" charset="0"/>
                          <a:cs typeface="Arial" pitchFamily="34" charset="0"/>
                        </a:rPr>
                        <a:t>VZPOREDNO</a:t>
                      </a:r>
                    </a:p>
                    <a:p>
                      <a:pPr algn="ctr"/>
                      <a:r>
                        <a:rPr lang="sl-SI" sz="2000" b="1" dirty="0" smtClean="0">
                          <a:solidFill>
                            <a:schemeClr val="accent6"/>
                          </a:solidFill>
                          <a:latin typeface="Arial Narrow" pitchFamily="34" charset="0"/>
                          <a:cs typeface="Arial" pitchFamily="34" charset="0"/>
                        </a:rPr>
                        <a:t>paralelno</a:t>
                      </a:r>
                      <a:endParaRPr lang="sl-SI" sz="2000" b="1" dirty="0">
                        <a:solidFill>
                          <a:schemeClr val="accent6"/>
                        </a:solidFill>
                        <a:latin typeface="Arial Narrow"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r>
              <a:tr h="0">
                <a:tc rowSpan="4">
                  <a:txBody>
                    <a:bodyPr/>
                    <a:lstStyle/>
                    <a:p>
                      <a:pPr algn="ctr">
                        <a:lnSpc>
                          <a:spcPts val="2000"/>
                        </a:lnSpc>
                      </a:pPr>
                      <a:r>
                        <a:rPr lang="sl-SI" sz="2000" b="1" dirty="0" smtClean="0">
                          <a:solidFill>
                            <a:schemeClr val="tx1"/>
                          </a:solidFill>
                          <a:latin typeface="Arial Narrow" pitchFamily="34" charset="0"/>
                        </a:rPr>
                        <a:t>različne</a:t>
                      </a:r>
                    </a:p>
                    <a:p>
                      <a:pPr algn="ctr">
                        <a:lnSpc>
                          <a:spcPts val="2000"/>
                        </a:lnSpc>
                      </a:pPr>
                      <a:r>
                        <a:rPr lang="sl-SI" sz="2000" b="1" dirty="0" smtClean="0">
                          <a:solidFill>
                            <a:schemeClr val="tx1"/>
                          </a:solidFill>
                          <a:latin typeface="Arial Narrow" pitchFamily="34" charset="0"/>
                        </a:rPr>
                        <a:t> dejavnosti</a:t>
                      </a:r>
                      <a:endParaRPr lang="sl-SI" sz="2000" b="1" dirty="0">
                        <a:solidFill>
                          <a:schemeClr val="tx1"/>
                        </a:solidFill>
                        <a:latin typeface="Arial Narrow" pitchFamily="34" charset="0"/>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rowSpan="2">
                  <a:txBody>
                    <a:bodyPr/>
                    <a:lstStyle/>
                    <a:p>
                      <a:pPr algn="ctr"/>
                      <a:r>
                        <a:rPr lang="sl-SI" sz="2400" b="1" dirty="0" smtClean="0">
                          <a:solidFill>
                            <a:schemeClr val="accent6"/>
                          </a:solidFill>
                          <a:latin typeface="+mn-lt"/>
                        </a:rPr>
                        <a:t>2.</a:t>
                      </a:r>
                    </a:p>
                    <a:p>
                      <a:pPr algn="ctr"/>
                      <a:r>
                        <a:rPr lang="sl-SI" sz="2400" b="1" dirty="0" smtClean="0">
                          <a:solidFill>
                            <a:schemeClr val="accent6"/>
                          </a:solidFill>
                          <a:latin typeface="Arial Rounded MT Bold" pitchFamily="34" charset="0"/>
                          <a:cs typeface="Arial" pitchFamily="34" charset="0"/>
                        </a:rPr>
                        <a:t>SOODVISNO</a:t>
                      </a:r>
                    </a:p>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smtClean="0">
                          <a:solidFill>
                            <a:schemeClr val="accent6"/>
                          </a:solidFill>
                          <a:latin typeface="Arial Narrow" pitchFamily="34" charset="0"/>
                          <a:cs typeface="Arial" pitchFamily="34" charset="0"/>
                        </a:rPr>
                        <a:t>tradicionalno timsko</a:t>
                      </a:r>
                      <a:endParaRPr lang="sl-SI" sz="2000" b="0" dirty="0">
                        <a:solidFill>
                          <a:schemeClr val="accent6"/>
                        </a:solidFill>
                        <a:latin typeface="Arial Rounded MT Bold"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E7E7"/>
                    </a:solidFill>
                  </a:tcPr>
                </a:tc>
                <a:tc vMerge="1">
                  <a:txBody>
                    <a:bodyPr/>
                    <a:lstStyle/>
                    <a:p>
                      <a:endParaRPr lang="sl-SI"/>
                    </a:p>
                  </a:txBody>
                  <a:tcPr/>
                </a:tc>
                <a:tc vMerge="1">
                  <a:txBody>
                    <a:bodyPr/>
                    <a:lstStyle/>
                    <a:p>
                      <a:endParaRPr lang="sl-SI"/>
                    </a:p>
                  </a:txBody>
                  <a:tcPr/>
                </a:tc>
              </a:tr>
              <a:tr h="1100571">
                <a:tc vMerge="1">
                  <a:txBody>
                    <a:bodyPr/>
                    <a:lstStyle/>
                    <a:p>
                      <a:pPr algn="ctr">
                        <a:lnSpc>
                          <a:spcPts val="2000"/>
                        </a:lnSpc>
                      </a:pPr>
                      <a:endParaRPr lang="sl-SI" sz="2400" b="1" dirty="0">
                        <a:solidFill>
                          <a:schemeClr val="tx1"/>
                        </a:solidFill>
                        <a:latin typeface="Arial Narrow" pitchFamily="34" charset="0"/>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vMerge="1">
                  <a:txBody>
                    <a:bodyPr/>
                    <a:lstStyle/>
                    <a:p>
                      <a:pPr algn="ctr"/>
                      <a:endParaRPr lang="sl-SI" sz="2000" b="0" dirty="0">
                        <a:solidFill>
                          <a:schemeClr val="accent6"/>
                        </a:solidFill>
                        <a:latin typeface="Arial Rounded MT Bold"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3737"/>
                    </a:solidFill>
                  </a:tcPr>
                </a:tc>
                <a:tc vMerge="1">
                  <a:txBody>
                    <a:bodyPr/>
                    <a:lstStyle/>
                    <a:p>
                      <a:endParaRPr lang="sl-SI"/>
                    </a:p>
                  </a:txBody>
                  <a:tcPr/>
                </a:tc>
                <a:tc rowSpan="3">
                  <a:txBody>
                    <a:bodyPr/>
                    <a:lstStyle/>
                    <a:p>
                      <a:pPr algn="ctr"/>
                      <a:r>
                        <a:rPr lang="sl-SI" sz="2400" b="1" dirty="0" smtClean="0">
                          <a:solidFill>
                            <a:schemeClr val="accent6"/>
                          </a:solidFill>
                          <a:latin typeface="+mn-lt"/>
                        </a:rPr>
                        <a:t>7.</a:t>
                      </a:r>
                    </a:p>
                    <a:p>
                      <a:pPr algn="ctr"/>
                      <a:r>
                        <a:rPr lang="sl-SI" sz="2400" b="1" dirty="0" smtClean="0">
                          <a:solidFill>
                            <a:schemeClr val="accent6"/>
                          </a:solidFill>
                          <a:latin typeface="Arial Rounded MT Bold" pitchFamily="34" charset="0"/>
                          <a:cs typeface="Arial" pitchFamily="34" charset="0"/>
                        </a:rPr>
                        <a:t>RAZLOČEVALNO</a:t>
                      </a:r>
                    </a:p>
                    <a:p>
                      <a:pPr algn="ctr"/>
                      <a:r>
                        <a:rPr lang="sl-SI" sz="2000" b="1" dirty="0" smtClean="0">
                          <a:solidFill>
                            <a:schemeClr val="accent6"/>
                          </a:solidFill>
                          <a:latin typeface="Arial Narrow" pitchFamily="34" charset="0"/>
                          <a:cs typeface="Arial" pitchFamily="34" charset="0"/>
                        </a:rPr>
                        <a:t>diferencirano</a:t>
                      </a:r>
                      <a:endParaRPr lang="sl-SI" sz="2000" b="1" dirty="0">
                        <a:solidFill>
                          <a:schemeClr val="accent6"/>
                        </a:solidFill>
                        <a:latin typeface="Arial Narrow"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DCDCF4"/>
                    </a:solidFill>
                  </a:tcPr>
                </a:tc>
              </a:tr>
              <a:tr h="1109161">
                <a:tc vMerge="1">
                  <a:txBody>
                    <a:bodyPr/>
                    <a:lstStyle/>
                    <a:p>
                      <a:endParaRPr lang="sl-SI"/>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mn-lt"/>
                        </a:rPr>
                        <a:t>3.</a:t>
                      </a:r>
                    </a:p>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Arial Rounded MT Bold" pitchFamily="34" charset="0"/>
                          <a:cs typeface="Arial" pitchFamily="34" charset="0"/>
                        </a:rPr>
                        <a:t>DOPOLNJEVALNO</a:t>
                      </a:r>
                    </a:p>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smtClean="0">
                          <a:solidFill>
                            <a:schemeClr val="accent6"/>
                          </a:solidFill>
                          <a:latin typeface="Arial Narrow" pitchFamily="34" charset="0"/>
                          <a:cs typeface="Arial" pitchFamily="34" charset="0"/>
                        </a:rPr>
                        <a:t>komplementarno</a:t>
                      </a:r>
                      <a:endParaRPr lang="sl-SI" sz="2000" b="0" dirty="0" smtClean="0">
                        <a:solidFill>
                          <a:schemeClr val="accent6"/>
                        </a:solidFill>
                        <a:latin typeface="Arial Rounded MT Bold" pitchFamily="34" charset="0"/>
                        <a:cs typeface="Arial" pitchFamily="34" charset="0"/>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99"/>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l-SI" sz="2400" b="1" dirty="0" smtClean="0">
                        <a:solidFill>
                          <a:srgbClr val="C00000"/>
                        </a:solidFill>
                        <a:latin typeface="+mn-lt"/>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D7AF"/>
                    </a:solidFill>
                  </a:tcPr>
                </a:tc>
                <a:tc vMerge="1">
                  <a:txBody>
                    <a:bodyPr/>
                    <a:lstStyle/>
                    <a:p>
                      <a:endParaRPr lang="sl-SI"/>
                    </a:p>
                  </a:txBody>
                  <a:tcPr/>
                </a:tc>
              </a:tr>
              <a:tr h="1348980">
                <a:tc vMerge="1">
                  <a:txBody>
                    <a:bodyPr/>
                    <a:lstStyle/>
                    <a:p>
                      <a:pPr algn="ctr"/>
                      <a:endParaRPr lang="sl-SI" sz="2400" b="1" dirty="0">
                        <a:solidFill>
                          <a:schemeClr val="tx1"/>
                        </a:solidFill>
                        <a:latin typeface="Arial Narrow" pitchFamily="34" charset="0"/>
                      </a:endParaRPr>
                    </a:p>
                  </a:txBody>
                  <a:tcPr vert="vert"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mn-lt"/>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accent6"/>
                          </a:solidFill>
                          <a:latin typeface="Arial Rounded MT Bold" pitchFamily="34" charset="0"/>
                          <a:cs typeface="Arial" pitchFamily="34" charset="0"/>
                        </a:rPr>
                        <a:t>PODPORNO</a:t>
                      </a:r>
                    </a:p>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err="1" smtClean="0">
                          <a:solidFill>
                            <a:schemeClr val="accent6"/>
                          </a:solidFill>
                          <a:latin typeface="Arial Narrow" pitchFamily="34" charset="0"/>
                          <a:cs typeface="Arial" pitchFamily="34" charset="0"/>
                        </a:rPr>
                        <a:t>suportivno</a:t>
                      </a:r>
                      <a:endParaRPr lang="sl-SI" sz="2000" b="1" dirty="0" smtClean="0">
                        <a:solidFill>
                          <a:schemeClr val="accent6"/>
                        </a:solidFill>
                        <a:latin typeface="Arial Narrow"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sl-SI" sz="1600" b="0" dirty="0" smtClean="0">
                          <a:solidFill>
                            <a:schemeClr val="accent6"/>
                          </a:solidFill>
                          <a:latin typeface="+mn-lt"/>
                        </a:rPr>
                        <a:t>(eden poučuje,</a:t>
                      </a:r>
                      <a:r>
                        <a:rPr lang="sl-SI" sz="1600" b="0" baseline="0" dirty="0" smtClean="0">
                          <a:solidFill>
                            <a:schemeClr val="accent6"/>
                          </a:solidFill>
                          <a:latin typeface="+mn-lt"/>
                        </a:rPr>
                        <a:t> </a:t>
                      </a:r>
                      <a:r>
                        <a:rPr lang="sl-SI" sz="1600" b="0" dirty="0" smtClean="0">
                          <a:solidFill>
                            <a:schemeClr val="accent6"/>
                          </a:solidFill>
                          <a:latin typeface="+mn-lt"/>
                        </a:rPr>
                        <a:t>drugi opazuje)</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l-SI" sz="2400" b="1" dirty="0" smtClean="0">
                        <a:solidFill>
                          <a:srgbClr val="C00000"/>
                        </a:solidFill>
                        <a:latin typeface="+mn-lt"/>
                      </a:endParaRPr>
                    </a:p>
                  </a:txBody>
                  <a:tcPr anchor="ctr">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CC00"/>
                    </a:solidFill>
                  </a:tcPr>
                </a:tc>
                <a:tc vMerge="1">
                  <a:txBody>
                    <a:bodyPr/>
                    <a:lstStyle/>
                    <a:p>
                      <a:pPr algn="ctr"/>
                      <a:endParaRPr lang="sl-SI" sz="2400" b="1" dirty="0">
                        <a:solidFill>
                          <a:schemeClr val="accent6"/>
                        </a:solidFill>
                        <a:latin typeface="+mn-lt"/>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6">
                        <a:lumMod val="20000"/>
                        <a:lumOff val="80000"/>
                      </a:schemeClr>
                    </a:solidFill>
                  </a:tcPr>
                </a:tc>
              </a:tr>
            </a:tbl>
          </a:graphicData>
        </a:graphic>
      </p:graphicFrame>
      <p:sp>
        <p:nvSpPr>
          <p:cNvPr id="8195" name="PoljeZBesedilom 4"/>
          <p:cNvSpPr txBox="1">
            <a:spLocks noChangeArrowheads="1"/>
          </p:cNvSpPr>
          <p:nvPr/>
        </p:nvSpPr>
        <p:spPr bwMode="auto">
          <a:xfrm>
            <a:off x="214312" y="163391"/>
            <a:ext cx="8715375" cy="585788"/>
          </a:xfrm>
          <a:prstGeom prst="rect">
            <a:avLst/>
          </a:prstGeom>
          <a:solidFill>
            <a:srgbClr val="C00000"/>
          </a:solidFill>
          <a:ln w="9525">
            <a:noFill/>
            <a:miter lim="800000"/>
            <a:headEnd/>
            <a:tailEnd/>
          </a:ln>
        </p:spPr>
        <p:txBody>
          <a:bodyPr anchor="ctr">
            <a:spAutoFit/>
          </a:bodyPr>
          <a:lstStyle/>
          <a:p>
            <a:pPr algn="ctr">
              <a:defRPr/>
            </a:pPr>
            <a:r>
              <a:rPr lang="sl-SI" sz="3200" b="1" dirty="0">
                <a:solidFill>
                  <a:schemeClr val="bg1"/>
                </a:solidFill>
                <a:latin typeface="Arial Rounded MT Bold" pitchFamily="34" charset="0"/>
              </a:rPr>
              <a:t>INTERAKTIVNO</a:t>
            </a:r>
            <a:r>
              <a:rPr lang="sl-SI" sz="3200" b="1" dirty="0">
                <a:latin typeface="Arial Rounded MT Bold" pitchFamily="34" charset="0"/>
              </a:rPr>
              <a:t> </a:t>
            </a:r>
            <a:r>
              <a:rPr lang="sl-SI" sz="3200" b="1" dirty="0">
                <a:solidFill>
                  <a:schemeClr val="bg1"/>
                </a:solidFill>
                <a:latin typeface="Arial Rounded MT Bold" pitchFamily="34" charset="0"/>
              </a:rPr>
              <a:t>TIMSKO</a:t>
            </a:r>
            <a:r>
              <a:rPr lang="sl-SI" sz="3200" b="1" dirty="0">
                <a:latin typeface="Arial Rounded MT Bold" pitchFamily="34" charset="0"/>
              </a:rPr>
              <a:t> </a:t>
            </a:r>
            <a:r>
              <a:rPr lang="sl-SI" sz="3200" b="1" dirty="0">
                <a:solidFill>
                  <a:schemeClr val="bg1"/>
                </a:solidFill>
                <a:latin typeface="Arial Rounded MT Bold" pitchFamily="34" charset="0"/>
              </a:rPr>
              <a:t>POUČEVANJE</a:t>
            </a:r>
          </a:p>
        </p:txBody>
      </p:sp>
    </p:spTree>
    <p:extLst>
      <p:ext uri="{BB962C8B-B14F-4D97-AF65-F5344CB8AC3E}">
        <p14:creationId xmlns:p14="http://schemas.microsoft.com/office/powerpoint/2010/main" val="4147703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Naslov 1"/>
          <p:cNvSpPr>
            <a:spLocks noGrp="1"/>
          </p:cNvSpPr>
          <p:nvPr>
            <p:ph type="title"/>
          </p:nvPr>
        </p:nvSpPr>
        <p:spPr>
          <a:xfrm>
            <a:off x="457200" y="274638"/>
            <a:ext cx="8229600" cy="582612"/>
          </a:xfrm>
          <a:solidFill>
            <a:srgbClr val="C00000"/>
          </a:solidFill>
          <a:ln>
            <a:solidFill>
              <a:srgbClr val="C00000"/>
            </a:solidFill>
            <a:miter lim="800000"/>
            <a:headEnd/>
            <a:tailEnd/>
          </a:ln>
        </p:spPr>
        <p:txBody>
          <a:bodyPr/>
          <a:lstStyle/>
          <a:p>
            <a:pPr algn="ctr"/>
            <a:r>
              <a:rPr lang="sl-SI" smtClean="0">
                <a:solidFill>
                  <a:schemeClr val="bg1"/>
                </a:solidFill>
                <a:latin typeface="Arial Rounded MT Bold" pitchFamily="34" charset="0"/>
              </a:rPr>
              <a:t>IZBIRA VRSTE INTERAKTIVNEGA TP</a:t>
            </a:r>
          </a:p>
        </p:txBody>
      </p:sp>
      <p:graphicFrame>
        <p:nvGraphicFramePr>
          <p:cNvPr id="4" name="Ograda vsebine 3"/>
          <p:cNvGraphicFramePr>
            <a:graphicFrameLocks noGrp="1"/>
          </p:cNvGraphicFramePr>
          <p:nvPr>
            <p:ph idx="1"/>
          </p:nvPr>
        </p:nvGraphicFramePr>
        <p:xfrm>
          <a:off x="457200" y="928670"/>
          <a:ext cx="82296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5476" name="PoljeZBesedilom 4"/>
          <p:cNvSpPr>
            <a:spLocks noChangeArrowheads="1"/>
          </p:cNvSpPr>
          <p:nvPr/>
        </p:nvSpPr>
        <p:spPr bwMode="auto">
          <a:xfrm>
            <a:off x="3143250" y="3214688"/>
            <a:ext cx="2857500" cy="822325"/>
          </a:xfrm>
          <a:prstGeom prst="ellipse">
            <a:avLst/>
          </a:prstGeom>
          <a:solidFill>
            <a:srgbClr val="C00000"/>
          </a:solidFill>
          <a:ln w="38100">
            <a:solidFill>
              <a:srgbClr val="C00000"/>
            </a:solidFill>
            <a:miter lim="800000"/>
            <a:headEnd/>
            <a:tailEnd/>
          </a:ln>
        </p:spPr>
        <p:txBody>
          <a:bodyPr>
            <a:spAutoFit/>
          </a:bodyPr>
          <a:lstStyle/>
          <a:p>
            <a:pPr algn="ctr"/>
            <a:r>
              <a:rPr lang="sl-SI" sz="3200" b="1">
                <a:solidFill>
                  <a:schemeClr val="bg1"/>
                </a:solidFill>
                <a:latin typeface="Arial Rounded MT Bold" pitchFamily="34" charset="0"/>
              </a:rPr>
              <a:t>Vrsta ITP</a:t>
            </a:r>
          </a:p>
        </p:txBody>
      </p:sp>
      <p:sp>
        <p:nvSpPr>
          <p:cNvPr id="30725" name="PoljeZBesedilom 5"/>
          <p:cNvSpPr txBox="1">
            <a:spLocks noChangeArrowheads="1"/>
          </p:cNvSpPr>
          <p:nvPr/>
        </p:nvSpPr>
        <p:spPr bwMode="auto">
          <a:xfrm>
            <a:off x="357188" y="2143125"/>
            <a:ext cx="2000250" cy="1200150"/>
          </a:xfrm>
          <a:prstGeom prst="rect">
            <a:avLst/>
          </a:prstGeom>
          <a:noFill/>
          <a:ln w="38100">
            <a:solidFill>
              <a:schemeClr val="accent6"/>
            </a:solidFill>
            <a:miter lim="800000"/>
            <a:headEnd/>
            <a:tailEnd/>
          </a:ln>
        </p:spPr>
        <p:txBody>
          <a:bodyPr>
            <a:spAutoFit/>
          </a:bodyPr>
          <a:lstStyle/>
          <a:p>
            <a:pPr>
              <a:buFont typeface="Arial" charset="0"/>
              <a:buChar char="•"/>
              <a:defRPr/>
            </a:pPr>
            <a:r>
              <a:rPr lang="sl-SI" b="1">
                <a:latin typeface="Arial" charset="0"/>
              </a:rPr>
              <a:t>  programa</a:t>
            </a:r>
          </a:p>
          <a:p>
            <a:pPr>
              <a:buFont typeface="Arial" charset="0"/>
              <a:buChar char="•"/>
              <a:defRPr/>
            </a:pPr>
            <a:r>
              <a:rPr lang="sl-SI" b="1">
                <a:latin typeface="Arial" charset="0"/>
              </a:rPr>
              <a:t>  predmeta</a:t>
            </a:r>
          </a:p>
          <a:p>
            <a:pPr>
              <a:buFont typeface="Arial" charset="0"/>
              <a:buChar char="•"/>
              <a:defRPr/>
            </a:pPr>
            <a:r>
              <a:rPr lang="sl-SI" b="1">
                <a:latin typeface="Arial" charset="0"/>
              </a:rPr>
              <a:t>  učnega sklopa</a:t>
            </a:r>
          </a:p>
          <a:p>
            <a:pPr>
              <a:buFont typeface="Arial" charset="0"/>
              <a:buChar char="•"/>
              <a:defRPr/>
            </a:pPr>
            <a:r>
              <a:rPr lang="sl-SI" b="1">
                <a:latin typeface="Arial" charset="0"/>
              </a:rPr>
              <a:t>  učne enote</a:t>
            </a:r>
          </a:p>
        </p:txBody>
      </p:sp>
      <p:sp>
        <p:nvSpPr>
          <p:cNvPr id="105478" name="PoljeZBesedilom 6"/>
          <p:cNvSpPr txBox="1">
            <a:spLocks noChangeArrowheads="1"/>
          </p:cNvSpPr>
          <p:nvPr/>
        </p:nvSpPr>
        <p:spPr bwMode="auto">
          <a:xfrm>
            <a:off x="5715000" y="1000125"/>
            <a:ext cx="1714500" cy="120015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sl-SI" b="1"/>
              <a:t>  interesi</a:t>
            </a:r>
          </a:p>
          <a:p>
            <a:pPr eaLnBrk="1" hangingPunct="1">
              <a:buFont typeface="Arial" pitchFamily="34" charset="0"/>
              <a:buChar char="•"/>
            </a:pPr>
            <a:r>
              <a:rPr lang="sl-SI" b="1"/>
              <a:t>  motivacija</a:t>
            </a:r>
          </a:p>
          <a:p>
            <a:pPr eaLnBrk="1" hangingPunct="1">
              <a:buFont typeface="Arial" pitchFamily="34" charset="0"/>
              <a:buChar char="•"/>
            </a:pPr>
            <a:r>
              <a:rPr lang="sl-SI" b="1"/>
              <a:t>  zmožnosti</a:t>
            </a:r>
          </a:p>
          <a:p>
            <a:pPr eaLnBrk="1" hangingPunct="1">
              <a:buFont typeface="Arial" pitchFamily="34" charset="0"/>
              <a:buChar char="•"/>
            </a:pPr>
            <a:r>
              <a:rPr lang="sl-SI" b="1"/>
              <a:t>  učni stili …</a:t>
            </a:r>
          </a:p>
        </p:txBody>
      </p:sp>
      <p:sp>
        <p:nvSpPr>
          <p:cNvPr id="105479" name="PoljeZBesedilom 7"/>
          <p:cNvSpPr txBox="1">
            <a:spLocks noChangeArrowheads="1"/>
          </p:cNvSpPr>
          <p:nvPr/>
        </p:nvSpPr>
        <p:spPr bwMode="auto">
          <a:xfrm>
            <a:off x="3071813" y="1000125"/>
            <a:ext cx="2571750" cy="369888"/>
          </a:xfrm>
          <a:prstGeom prst="rect">
            <a:avLst/>
          </a:prstGeom>
          <a:solidFill>
            <a:schemeClr val="bg1"/>
          </a:solidFill>
          <a:ln w="38100">
            <a:solidFill>
              <a:srgbClr val="FFC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l-SI"/>
              <a:t>posamezniki - oddelki</a:t>
            </a:r>
          </a:p>
        </p:txBody>
      </p:sp>
      <p:sp>
        <p:nvSpPr>
          <p:cNvPr id="105480" name="PoljeZBesedilom 8"/>
          <p:cNvSpPr txBox="1">
            <a:spLocks noChangeArrowheads="1"/>
          </p:cNvSpPr>
          <p:nvPr/>
        </p:nvSpPr>
        <p:spPr bwMode="auto">
          <a:xfrm>
            <a:off x="6286500" y="4214813"/>
            <a:ext cx="2571750" cy="1754187"/>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sl-SI"/>
              <a:t>  </a:t>
            </a:r>
            <a:r>
              <a:rPr lang="sl-SI" b="1"/>
              <a:t>prostor</a:t>
            </a:r>
            <a:r>
              <a:rPr lang="sl-SI"/>
              <a:t> (šola – zunaj šole)</a:t>
            </a:r>
          </a:p>
          <a:p>
            <a:pPr eaLnBrk="1" hangingPunct="1">
              <a:buFont typeface="Arial" pitchFamily="34" charset="0"/>
              <a:buChar char="•"/>
            </a:pPr>
            <a:r>
              <a:rPr lang="sl-SI"/>
              <a:t>  </a:t>
            </a:r>
            <a:r>
              <a:rPr lang="sl-SI" b="1"/>
              <a:t>čas</a:t>
            </a:r>
            <a:r>
              <a:rPr lang="sl-SI"/>
              <a:t> (urnik – fleksibilen – rigiden)</a:t>
            </a:r>
          </a:p>
          <a:p>
            <a:pPr eaLnBrk="1" hangingPunct="1">
              <a:buFont typeface="Arial" pitchFamily="34" charset="0"/>
              <a:buChar char="•"/>
            </a:pPr>
            <a:r>
              <a:rPr lang="sl-SI"/>
              <a:t>  </a:t>
            </a:r>
            <a:r>
              <a:rPr lang="sl-SI" b="1"/>
              <a:t>glasnost</a:t>
            </a:r>
            <a:r>
              <a:rPr lang="sl-SI"/>
              <a:t> učnih dejavnosti …</a:t>
            </a:r>
          </a:p>
        </p:txBody>
      </p:sp>
      <p:sp>
        <p:nvSpPr>
          <p:cNvPr id="105481" name="PoljeZBesedilom 9"/>
          <p:cNvSpPr txBox="1">
            <a:spLocks noChangeArrowheads="1"/>
          </p:cNvSpPr>
          <p:nvPr/>
        </p:nvSpPr>
        <p:spPr bwMode="auto">
          <a:xfrm>
            <a:off x="2643188" y="6286500"/>
            <a:ext cx="4214812" cy="369888"/>
          </a:xfrm>
          <a:prstGeom prst="rect">
            <a:avLst/>
          </a:prstGeom>
          <a:solidFill>
            <a:schemeClr val="bg1"/>
          </a:solidFill>
          <a:ln w="38100">
            <a:solidFill>
              <a:srgbClr val="C0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l-SI"/>
              <a:t>posamezniki – oddelčni učiteljski zbori</a:t>
            </a:r>
          </a:p>
        </p:txBody>
      </p:sp>
      <p:sp>
        <p:nvSpPr>
          <p:cNvPr id="105482" name="PoljeZBesedilom 10"/>
          <p:cNvSpPr txBox="1">
            <a:spLocks noChangeArrowheads="1"/>
          </p:cNvSpPr>
          <p:nvPr/>
        </p:nvSpPr>
        <p:spPr bwMode="auto">
          <a:xfrm>
            <a:off x="428625" y="5000625"/>
            <a:ext cx="3214688" cy="12001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sl-SI" b="1"/>
              <a:t>  pripravljenost in interesi </a:t>
            </a:r>
          </a:p>
          <a:p>
            <a:pPr eaLnBrk="1" hangingPunct="1">
              <a:buFont typeface="Arial" pitchFamily="34" charset="0"/>
              <a:buChar char="•"/>
            </a:pPr>
            <a:r>
              <a:rPr lang="sl-SI" b="1"/>
              <a:t>  zmožnost - usposoljenost</a:t>
            </a:r>
          </a:p>
          <a:p>
            <a:pPr eaLnBrk="1" hangingPunct="1">
              <a:buFont typeface="Arial" pitchFamily="34" charset="0"/>
              <a:buChar char="•"/>
            </a:pPr>
            <a:r>
              <a:rPr lang="sl-SI" b="1"/>
              <a:t>  kognitivni stil</a:t>
            </a:r>
          </a:p>
          <a:p>
            <a:pPr eaLnBrk="1" hangingPunct="1">
              <a:buFont typeface="Arial" pitchFamily="34" charset="0"/>
              <a:buChar char="•"/>
            </a:pPr>
            <a:r>
              <a:rPr lang="sl-SI" b="1"/>
              <a:t>  komunikacijski stil …</a:t>
            </a:r>
          </a:p>
        </p:txBody>
      </p:sp>
    </p:spTree>
    <p:extLst>
      <p:ext uri="{BB962C8B-B14F-4D97-AF65-F5344CB8AC3E}">
        <p14:creationId xmlns:p14="http://schemas.microsoft.com/office/powerpoint/2010/main" val="2586548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nvPr>
        </p:nvGraphicFramePr>
        <p:xfrm>
          <a:off x="357158" y="2000240"/>
          <a:ext cx="8572560"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19" name="Rectangle 2"/>
          <p:cNvSpPr>
            <a:spLocks noGrp="1" noChangeArrowheads="1"/>
          </p:cNvSpPr>
          <p:nvPr>
            <p:ph type="title"/>
          </p:nvPr>
        </p:nvSpPr>
        <p:spPr>
          <a:xfrm>
            <a:off x="357188" y="1214438"/>
            <a:ext cx="4500562" cy="500062"/>
          </a:xfrm>
          <a:solidFill>
            <a:schemeClr val="bg1"/>
          </a:solidFill>
          <a:ln w="38100">
            <a:solidFill>
              <a:schemeClr val="accent6"/>
            </a:solidFill>
          </a:ln>
        </p:spPr>
        <p:txBody>
          <a:bodyPr/>
          <a:lstStyle/>
          <a:p>
            <a:pPr algn="ctr">
              <a:defRPr/>
            </a:pPr>
            <a:r>
              <a:rPr lang="sl-SI" sz="2000" dirty="0" smtClean="0">
                <a:solidFill>
                  <a:schemeClr val="accent6"/>
                </a:solidFill>
                <a:latin typeface="+mn-lt"/>
              </a:rPr>
              <a:t>Časovna zahtevnost priprav</a:t>
            </a:r>
          </a:p>
        </p:txBody>
      </p:sp>
      <p:sp>
        <p:nvSpPr>
          <p:cNvPr id="106500" name="PoljeZBesedilom 7"/>
          <p:cNvSpPr txBox="1">
            <a:spLocks noChangeArrowheads="1"/>
          </p:cNvSpPr>
          <p:nvPr/>
        </p:nvSpPr>
        <p:spPr bwMode="auto">
          <a:xfrm>
            <a:off x="357188" y="2214563"/>
            <a:ext cx="2071687" cy="708025"/>
          </a:xfrm>
          <a:prstGeom prst="rect">
            <a:avLst/>
          </a:prstGeom>
          <a:solidFill>
            <a:schemeClr val="bg1"/>
          </a:solidFill>
          <a:ln w="38100">
            <a:solidFill>
              <a:srgbClr val="C0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l-SI" sz="4000" b="1">
                <a:solidFill>
                  <a:srgbClr val="C00000"/>
                </a:solidFill>
                <a:latin typeface="Arial Rounded MT Bold" pitchFamily="34" charset="0"/>
              </a:rPr>
              <a:t>velika</a:t>
            </a:r>
          </a:p>
        </p:txBody>
      </p:sp>
      <p:sp>
        <p:nvSpPr>
          <p:cNvPr id="106501" name="PoljeZBesedilom 8"/>
          <p:cNvSpPr txBox="1">
            <a:spLocks noChangeArrowheads="1"/>
          </p:cNvSpPr>
          <p:nvPr/>
        </p:nvSpPr>
        <p:spPr bwMode="auto">
          <a:xfrm>
            <a:off x="357188" y="3929063"/>
            <a:ext cx="2071687" cy="584200"/>
          </a:xfrm>
          <a:prstGeom prst="rect">
            <a:avLst/>
          </a:prstGeom>
          <a:solidFill>
            <a:schemeClr val="bg1"/>
          </a:solidFill>
          <a:ln w="38100">
            <a:solidFill>
              <a:srgbClr val="FF99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l-SI" sz="3200" b="1">
                <a:solidFill>
                  <a:srgbClr val="824D00"/>
                </a:solidFill>
                <a:latin typeface="Arial Rounded MT Bold" pitchFamily="34" charset="0"/>
              </a:rPr>
              <a:t>srednja</a:t>
            </a:r>
          </a:p>
        </p:txBody>
      </p:sp>
      <p:sp>
        <p:nvSpPr>
          <p:cNvPr id="29702" name="PoljeZBesedilom 9"/>
          <p:cNvSpPr txBox="1">
            <a:spLocks noChangeArrowheads="1"/>
          </p:cNvSpPr>
          <p:nvPr/>
        </p:nvSpPr>
        <p:spPr bwMode="auto">
          <a:xfrm>
            <a:off x="357188" y="5357813"/>
            <a:ext cx="2071687" cy="523875"/>
          </a:xfrm>
          <a:prstGeom prst="rect">
            <a:avLst/>
          </a:prstGeom>
          <a:solidFill>
            <a:schemeClr val="bg1"/>
          </a:solidFill>
          <a:ln w="38100">
            <a:solidFill>
              <a:schemeClr val="accent6"/>
            </a:solidFill>
            <a:miter lim="800000"/>
            <a:headEnd/>
            <a:tailEnd/>
          </a:ln>
        </p:spPr>
        <p:txBody>
          <a:bodyPr>
            <a:spAutoFit/>
          </a:bodyPr>
          <a:lstStyle/>
          <a:p>
            <a:pPr algn="ctr">
              <a:defRPr/>
            </a:pPr>
            <a:r>
              <a:rPr lang="sl-SI" sz="2800" b="1" dirty="0">
                <a:solidFill>
                  <a:schemeClr val="accent6"/>
                </a:solidFill>
                <a:latin typeface="Arial Rounded MT Bold" pitchFamily="34" charset="0"/>
              </a:rPr>
              <a:t>majhna</a:t>
            </a:r>
          </a:p>
        </p:txBody>
      </p:sp>
      <p:sp>
        <p:nvSpPr>
          <p:cNvPr id="12" name="Rectangle 2"/>
          <p:cNvSpPr txBox="1">
            <a:spLocks noChangeArrowheads="1"/>
          </p:cNvSpPr>
          <p:nvPr/>
        </p:nvSpPr>
        <p:spPr bwMode="auto">
          <a:xfrm>
            <a:off x="4857750" y="1214438"/>
            <a:ext cx="4071938" cy="500062"/>
          </a:xfrm>
          <a:prstGeom prst="rect">
            <a:avLst/>
          </a:prstGeom>
          <a:solidFill>
            <a:schemeClr val="bg1"/>
          </a:solidFill>
          <a:ln w="38100">
            <a:solidFill>
              <a:schemeClr val="accent6"/>
            </a:solidFill>
            <a:miter lim="800000"/>
            <a:headEnd/>
            <a:tailEnd/>
          </a:ln>
        </p:spPr>
        <p:txBody>
          <a:bodyPr anchor="ctr"/>
          <a:lstStyle/>
          <a:p>
            <a:pPr algn="ctr">
              <a:defRPr/>
            </a:pPr>
            <a:r>
              <a:rPr lang="sl-SI" sz="2000" b="1" kern="0" dirty="0">
                <a:solidFill>
                  <a:schemeClr val="accent6"/>
                </a:solidFill>
                <a:latin typeface="+mn-lt"/>
                <a:ea typeface="+mj-ea"/>
                <a:cs typeface="+mj-cs"/>
              </a:rPr>
              <a:t>Skladnost učnih stilov učiteljev</a:t>
            </a:r>
          </a:p>
        </p:txBody>
      </p:sp>
      <p:sp>
        <p:nvSpPr>
          <p:cNvPr id="106504" name="PoljeZBesedilom 12"/>
          <p:cNvSpPr txBox="1">
            <a:spLocks noChangeArrowheads="1"/>
          </p:cNvSpPr>
          <p:nvPr/>
        </p:nvSpPr>
        <p:spPr bwMode="auto">
          <a:xfrm>
            <a:off x="6858000" y="2214563"/>
            <a:ext cx="2071688" cy="708025"/>
          </a:xfrm>
          <a:prstGeom prst="rect">
            <a:avLst/>
          </a:prstGeom>
          <a:solidFill>
            <a:schemeClr val="bg1"/>
          </a:solidFill>
          <a:ln w="38100">
            <a:solidFill>
              <a:srgbClr val="C0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l-SI" sz="4000" b="1">
                <a:solidFill>
                  <a:srgbClr val="C00000"/>
                </a:solidFill>
                <a:latin typeface="Arial Rounded MT Bold" pitchFamily="34" charset="0"/>
              </a:rPr>
              <a:t>velika</a:t>
            </a:r>
          </a:p>
        </p:txBody>
      </p:sp>
      <p:sp>
        <p:nvSpPr>
          <p:cNvPr id="106505" name="PoljeZBesedilom 13"/>
          <p:cNvSpPr txBox="1">
            <a:spLocks noChangeArrowheads="1"/>
          </p:cNvSpPr>
          <p:nvPr/>
        </p:nvSpPr>
        <p:spPr bwMode="auto">
          <a:xfrm>
            <a:off x="6786563" y="3929063"/>
            <a:ext cx="2071687" cy="584200"/>
          </a:xfrm>
          <a:prstGeom prst="rect">
            <a:avLst/>
          </a:prstGeom>
          <a:solidFill>
            <a:schemeClr val="bg1"/>
          </a:solidFill>
          <a:ln w="38100">
            <a:solidFill>
              <a:srgbClr val="FF99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l-SI" sz="3200" b="1">
                <a:solidFill>
                  <a:srgbClr val="824D00"/>
                </a:solidFill>
                <a:latin typeface="Arial Rounded MT Bold" pitchFamily="34" charset="0"/>
              </a:rPr>
              <a:t>srednja</a:t>
            </a:r>
          </a:p>
        </p:txBody>
      </p:sp>
      <p:sp>
        <p:nvSpPr>
          <p:cNvPr id="29706" name="PoljeZBesedilom 14"/>
          <p:cNvSpPr txBox="1">
            <a:spLocks noChangeArrowheads="1"/>
          </p:cNvSpPr>
          <p:nvPr/>
        </p:nvSpPr>
        <p:spPr bwMode="auto">
          <a:xfrm>
            <a:off x="6715125" y="5286375"/>
            <a:ext cx="2071688" cy="523875"/>
          </a:xfrm>
          <a:prstGeom prst="rect">
            <a:avLst/>
          </a:prstGeom>
          <a:solidFill>
            <a:schemeClr val="bg1"/>
          </a:solidFill>
          <a:ln w="38100">
            <a:solidFill>
              <a:schemeClr val="accent6"/>
            </a:solidFill>
            <a:miter lim="800000"/>
            <a:headEnd/>
            <a:tailEnd/>
          </a:ln>
        </p:spPr>
        <p:txBody>
          <a:bodyPr>
            <a:spAutoFit/>
          </a:bodyPr>
          <a:lstStyle/>
          <a:p>
            <a:pPr algn="ctr">
              <a:defRPr/>
            </a:pPr>
            <a:r>
              <a:rPr lang="sl-SI" sz="2800" b="1" dirty="0">
                <a:solidFill>
                  <a:schemeClr val="accent6"/>
                </a:solidFill>
                <a:latin typeface="Arial Rounded MT Bold" pitchFamily="34" charset="0"/>
              </a:rPr>
              <a:t>majhna</a:t>
            </a:r>
          </a:p>
        </p:txBody>
      </p:sp>
      <p:sp>
        <p:nvSpPr>
          <p:cNvPr id="11" name="Naslov 1"/>
          <p:cNvSpPr txBox="1">
            <a:spLocks/>
          </p:cNvSpPr>
          <p:nvPr/>
        </p:nvSpPr>
        <p:spPr bwMode="auto">
          <a:xfrm>
            <a:off x="357188" y="214313"/>
            <a:ext cx="8572500" cy="1000125"/>
          </a:xfrm>
          <a:prstGeom prst="rect">
            <a:avLst/>
          </a:prstGeom>
          <a:solidFill>
            <a:schemeClr val="bg1"/>
          </a:solidFill>
          <a:ln w="38100">
            <a:solidFill>
              <a:srgbClr val="C00000"/>
            </a:solidFill>
            <a:miter lim="800000"/>
            <a:headEnd/>
            <a:tailEnd/>
          </a:ln>
        </p:spPr>
        <p:txBody>
          <a:bodyPr anchor="ctr"/>
          <a:lstStyle/>
          <a:p>
            <a:pPr algn="ctr">
              <a:defRPr/>
            </a:pPr>
            <a:r>
              <a:rPr lang="sl-SI" sz="2800" b="1" kern="0" dirty="0">
                <a:solidFill>
                  <a:srgbClr val="C00000"/>
                </a:solidFill>
                <a:latin typeface="Arial Rounded MT Bold" pitchFamily="34" charset="0"/>
                <a:ea typeface="+mj-ea"/>
                <a:cs typeface="+mj-cs"/>
              </a:rPr>
              <a:t>Časovna zahtevnosti priprav za posamezne  vrste ITP in skladnost učnih stilov učiteljev</a:t>
            </a:r>
          </a:p>
        </p:txBody>
      </p:sp>
    </p:spTree>
    <p:extLst>
      <p:ext uri="{BB962C8B-B14F-4D97-AF65-F5344CB8AC3E}">
        <p14:creationId xmlns:p14="http://schemas.microsoft.com/office/powerpoint/2010/main" val="1185673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solidFill>
            <a:schemeClr val="accent6"/>
          </a:solidFill>
        </p:spPr>
        <p:txBody>
          <a:bodyPr/>
          <a:lstStyle/>
          <a:p>
            <a:pPr algn="r">
              <a:lnSpc>
                <a:spcPts val="3800"/>
              </a:lnSpc>
            </a:pPr>
            <a:r>
              <a:rPr lang="sl-SI" sz="3200" dirty="0" smtClean="0">
                <a:solidFill>
                  <a:schemeClr val="bg1"/>
                </a:solidFill>
                <a:latin typeface="Arial Rounded MT Bold" pitchFamily="34" charset="0"/>
              </a:rPr>
              <a:t>PRESOJA</a:t>
            </a:r>
            <a:br>
              <a:rPr lang="sl-SI" sz="3200" dirty="0" smtClean="0">
                <a:solidFill>
                  <a:schemeClr val="bg1"/>
                </a:solidFill>
                <a:latin typeface="Arial Rounded MT Bold" pitchFamily="34" charset="0"/>
              </a:rPr>
            </a:br>
            <a:r>
              <a:rPr lang="sl-SI" sz="3200" dirty="0" smtClean="0">
                <a:solidFill>
                  <a:schemeClr val="bg1"/>
                </a:solidFill>
                <a:latin typeface="Arial Rounded MT Bold" pitchFamily="34" charset="0"/>
              </a:rPr>
              <a:t>kakovosti</a:t>
            </a:r>
            <a:endParaRPr lang="sl-SI" sz="3200" dirty="0">
              <a:solidFill>
                <a:schemeClr val="bg1"/>
              </a:solidFill>
              <a:latin typeface="Arial Rounded MT Bold" pitchFamily="34" charset="0"/>
            </a:endParaRPr>
          </a:p>
        </p:txBody>
      </p:sp>
      <p:sp>
        <p:nvSpPr>
          <p:cNvPr id="5" name="Ograda vsebine 4"/>
          <p:cNvSpPr>
            <a:spLocks noGrp="1"/>
          </p:cNvSpPr>
          <p:nvPr>
            <p:ph idx="1"/>
          </p:nvPr>
        </p:nvSpPr>
        <p:spPr>
          <a:xfrm>
            <a:off x="3575050" y="273051"/>
            <a:ext cx="5111750" cy="5604222"/>
          </a:xfrm>
          <a:ln w="28575">
            <a:solidFill>
              <a:srgbClr val="00008E"/>
            </a:solidFill>
          </a:ln>
        </p:spPr>
        <p:txBody>
          <a:bodyPr/>
          <a:lstStyle/>
          <a:p>
            <a:pPr marL="0" indent="0">
              <a:buNone/>
            </a:pPr>
            <a:r>
              <a:rPr lang="sl-SI" b="1" dirty="0" smtClean="0">
                <a:solidFill>
                  <a:schemeClr val="accent6"/>
                </a:solidFill>
                <a:latin typeface="Arial Rounded MT Bold" pitchFamily="34" charset="0"/>
              </a:rPr>
              <a:t>10.</a:t>
            </a:r>
          </a:p>
          <a:p>
            <a:pPr marL="0" lvl="0" indent="0">
              <a:buNone/>
            </a:pPr>
            <a:r>
              <a:rPr lang="sl-SI" sz="2800" dirty="0">
                <a:solidFill>
                  <a:schemeClr val="accent6"/>
                </a:solidFill>
              </a:rPr>
              <a:t>Načrt strokovne ekskurzije kot MP/KP ima za vse faze ekskurzije (priprava, izvedba in evalvacija)  </a:t>
            </a:r>
            <a:r>
              <a:rPr lang="sl-SI" sz="2800" b="1" dirty="0">
                <a:solidFill>
                  <a:schemeClr val="accent6"/>
                </a:solidFill>
              </a:rPr>
              <a:t>natančno določene časovne in druge komponente </a:t>
            </a:r>
            <a:r>
              <a:rPr lang="sl-SI" sz="2800" dirty="0">
                <a:solidFill>
                  <a:schemeClr val="accent6"/>
                </a:solidFill>
              </a:rPr>
              <a:t>(trajanje, začetek in konec, obseg sodelovanja vsakega predmeta oz. učitelja, vstopi posameznih predmetov itd.</a:t>
            </a:r>
          </a:p>
        </p:txBody>
      </p:sp>
      <p:sp>
        <p:nvSpPr>
          <p:cNvPr id="6" name="Ograda besedila 5"/>
          <p:cNvSpPr>
            <a:spLocks noGrp="1"/>
          </p:cNvSpPr>
          <p:nvPr>
            <p:ph type="body" sz="half" idx="2"/>
          </p:nvPr>
        </p:nvSpPr>
        <p:spPr>
          <a:xfrm>
            <a:off x="457200" y="1435101"/>
            <a:ext cx="3008313" cy="4442172"/>
          </a:xfrm>
        </p:spPr>
        <p:txBody>
          <a:bodyPr/>
          <a:lstStyle/>
          <a:p>
            <a:pPr algn="r"/>
            <a:endParaRPr lang="sl-SI" sz="2400" dirty="0" smtClean="0"/>
          </a:p>
          <a:p>
            <a:pPr algn="r"/>
            <a:r>
              <a:rPr lang="sl-SI" sz="2400" dirty="0" smtClean="0"/>
              <a:t>Vaš primer?</a:t>
            </a:r>
          </a:p>
          <a:p>
            <a:pPr algn="r"/>
            <a:r>
              <a:rPr lang="sl-SI" sz="2400" dirty="0" smtClean="0"/>
              <a:t>Nadgrajeni primer?</a:t>
            </a:r>
            <a:endParaRPr lang="sl-SI" sz="2400" dirty="0"/>
          </a:p>
        </p:txBody>
      </p:sp>
    </p:spTree>
    <p:extLst>
      <p:ext uri="{BB962C8B-B14F-4D97-AF65-F5344CB8AC3E}">
        <p14:creationId xmlns:p14="http://schemas.microsoft.com/office/powerpoint/2010/main" val="2090267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grada vsebine 4"/>
          <p:cNvSpPr>
            <a:spLocks noGrp="1"/>
          </p:cNvSpPr>
          <p:nvPr>
            <p:ph idx="1"/>
          </p:nvPr>
        </p:nvSpPr>
        <p:spPr>
          <a:xfrm>
            <a:off x="251520" y="260648"/>
            <a:ext cx="4398730" cy="6408712"/>
          </a:xfrm>
        </p:spPr>
        <p:txBody>
          <a:bodyPr/>
          <a:lstStyle/>
          <a:p>
            <a:pPr marL="0" indent="0" algn="ctr">
              <a:lnSpc>
                <a:spcPts val="2800"/>
              </a:lnSpc>
              <a:spcBef>
                <a:spcPts val="0"/>
              </a:spcBef>
              <a:buNone/>
            </a:pPr>
            <a:r>
              <a:rPr lang="sl-SI" sz="2400" b="1" dirty="0" smtClean="0">
                <a:solidFill>
                  <a:schemeClr val="accent6"/>
                </a:solidFill>
                <a:latin typeface="Arial Rounded MT Bold" pitchFamily="34" charset="0"/>
              </a:rPr>
              <a:t>Če imaš ti jabolko </a:t>
            </a:r>
          </a:p>
          <a:p>
            <a:pPr marL="0" indent="0" algn="ctr">
              <a:lnSpc>
                <a:spcPts val="2800"/>
              </a:lnSpc>
              <a:spcBef>
                <a:spcPts val="0"/>
              </a:spcBef>
              <a:buNone/>
            </a:pPr>
            <a:r>
              <a:rPr lang="sl-SI" sz="2400" b="1" dirty="0" smtClean="0">
                <a:solidFill>
                  <a:schemeClr val="accent6"/>
                </a:solidFill>
                <a:latin typeface="Arial Rounded MT Bold" pitchFamily="34" charset="0"/>
              </a:rPr>
              <a:t>in imam jaz jabolko </a:t>
            </a:r>
          </a:p>
          <a:p>
            <a:pPr marL="0" indent="0" algn="ctr">
              <a:lnSpc>
                <a:spcPts val="2800"/>
              </a:lnSpc>
              <a:spcBef>
                <a:spcPts val="0"/>
              </a:spcBef>
              <a:buNone/>
            </a:pPr>
            <a:r>
              <a:rPr lang="sl-SI" sz="2400" b="1" dirty="0" smtClean="0">
                <a:solidFill>
                  <a:schemeClr val="accent6"/>
                </a:solidFill>
                <a:latin typeface="Arial Rounded MT Bold" pitchFamily="34" charset="0"/>
              </a:rPr>
              <a:t>in si jabolki izmenjava, </a:t>
            </a:r>
          </a:p>
          <a:p>
            <a:pPr marL="0" indent="0" algn="ctr">
              <a:lnSpc>
                <a:spcPts val="2800"/>
              </a:lnSpc>
              <a:spcBef>
                <a:spcPts val="0"/>
              </a:spcBef>
              <a:buNone/>
            </a:pPr>
            <a:r>
              <a:rPr lang="sl-SI" sz="2400" b="1" dirty="0" smtClean="0">
                <a:solidFill>
                  <a:schemeClr val="accent6"/>
                </a:solidFill>
                <a:latin typeface="Arial Rounded MT Bold" pitchFamily="34" charset="0"/>
              </a:rPr>
              <a:t>bo vsakdo od naju </a:t>
            </a:r>
          </a:p>
          <a:p>
            <a:pPr marL="0" indent="0" algn="ctr">
              <a:lnSpc>
                <a:spcPts val="2800"/>
              </a:lnSpc>
              <a:spcBef>
                <a:spcPts val="0"/>
              </a:spcBef>
              <a:buNone/>
            </a:pPr>
            <a:r>
              <a:rPr lang="sl-SI" sz="2400" b="1" dirty="0" smtClean="0">
                <a:solidFill>
                  <a:schemeClr val="accent6"/>
                </a:solidFill>
                <a:latin typeface="Arial Rounded MT Bold" pitchFamily="34" charset="0"/>
              </a:rPr>
              <a:t>še vedno imel </a:t>
            </a:r>
          </a:p>
          <a:p>
            <a:pPr marL="0" indent="0" algn="ctr">
              <a:lnSpc>
                <a:spcPts val="2800"/>
              </a:lnSpc>
              <a:spcBef>
                <a:spcPts val="0"/>
              </a:spcBef>
              <a:buNone/>
            </a:pPr>
            <a:r>
              <a:rPr lang="sl-SI" sz="2400" b="1" dirty="0">
                <a:solidFill>
                  <a:schemeClr val="accent6"/>
                </a:solidFill>
                <a:latin typeface="Arial Rounded MT Bold" pitchFamily="34" charset="0"/>
              </a:rPr>
              <a:t>e</a:t>
            </a:r>
            <a:r>
              <a:rPr lang="sl-SI" sz="2400" b="1" dirty="0" smtClean="0">
                <a:solidFill>
                  <a:schemeClr val="accent6"/>
                </a:solidFill>
                <a:latin typeface="Arial Rounded MT Bold" pitchFamily="34" charset="0"/>
              </a:rPr>
              <a:t>no samo jabolko.</a:t>
            </a:r>
          </a:p>
          <a:p>
            <a:pPr marL="0" indent="0" algn="ctr">
              <a:buNone/>
            </a:pPr>
            <a:endParaRPr lang="sl-SI" sz="1050" dirty="0" smtClean="0">
              <a:latin typeface="Arial Narrow" pitchFamily="34" charset="0"/>
            </a:endParaRPr>
          </a:p>
          <a:p>
            <a:pPr marL="0" indent="0" algn="ctr">
              <a:buNone/>
            </a:pPr>
            <a:endParaRPr lang="sl-SI" sz="1050" dirty="0">
              <a:latin typeface="Arial Narrow" pitchFamily="34" charset="0"/>
            </a:endParaRPr>
          </a:p>
          <a:p>
            <a:pPr marL="0" indent="0" algn="ctr">
              <a:buNone/>
            </a:pPr>
            <a:endParaRPr lang="sl-SI" sz="1050" dirty="0" smtClean="0">
              <a:latin typeface="Arial Narrow" pitchFamily="34" charset="0"/>
            </a:endParaRPr>
          </a:p>
          <a:p>
            <a:pPr marL="0" indent="0" algn="ctr">
              <a:buNone/>
            </a:pPr>
            <a:endParaRPr lang="sl-SI" sz="1050" dirty="0">
              <a:latin typeface="Arial Narrow" pitchFamily="34" charset="0"/>
            </a:endParaRPr>
          </a:p>
          <a:p>
            <a:pPr marL="0" indent="0" algn="ctr">
              <a:buNone/>
            </a:pPr>
            <a:endParaRPr lang="sl-SI" sz="1050" dirty="0" smtClean="0">
              <a:latin typeface="Arial Narrow" pitchFamily="34" charset="0"/>
            </a:endParaRPr>
          </a:p>
          <a:p>
            <a:pPr marL="0" indent="0" algn="ctr">
              <a:buNone/>
            </a:pPr>
            <a:endParaRPr lang="sl-SI" sz="1050" dirty="0">
              <a:latin typeface="Arial Narrow" pitchFamily="34" charset="0"/>
            </a:endParaRPr>
          </a:p>
          <a:p>
            <a:pPr marL="0" indent="0" algn="ctr">
              <a:buNone/>
            </a:pPr>
            <a:endParaRPr lang="sl-SI" sz="1050" dirty="0" smtClean="0">
              <a:latin typeface="Arial Narrow" pitchFamily="34" charset="0"/>
            </a:endParaRPr>
          </a:p>
          <a:p>
            <a:pPr marL="0" indent="0" algn="ctr">
              <a:buNone/>
            </a:pPr>
            <a:endParaRPr lang="sl-SI" sz="1050" dirty="0">
              <a:latin typeface="Arial Narrow" pitchFamily="34" charset="0"/>
            </a:endParaRPr>
          </a:p>
          <a:p>
            <a:pPr marL="0" indent="0" algn="ctr">
              <a:buNone/>
            </a:pPr>
            <a:endParaRPr lang="sl-SI" sz="1050" dirty="0" smtClean="0">
              <a:latin typeface="Arial Narrow" pitchFamily="34" charset="0"/>
            </a:endParaRPr>
          </a:p>
          <a:p>
            <a:pPr marL="0" indent="0" algn="ctr">
              <a:buNone/>
            </a:pPr>
            <a:endParaRPr lang="sl-SI" sz="1050" dirty="0">
              <a:latin typeface="Arial Narrow" pitchFamily="34" charset="0"/>
            </a:endParaRPr>
          </a:p>
          <a:p>
            <a:pPr marL="0" indent="0" algn="ctr">
              <a:buNone/>
            </a:pPr>
            <a:endParaRPr lang="sl-SI" sz="1050" dirty="0" smtClean="0">
              <a:latin typeface="Arial Narrow" pitchFamily="34" charset="0"/>
            </a:endParaRPr>
          </a:p>
          <a:p>
            <a:pPr marL="0" indent="0" algn="ctr">
              <a:buNone/>
            </a:pPr>
            <a:endParaRPr lang="sl-SI" sz="1200" dirty="0" smtClean="0">
              <a:latin typeface="Arial Narrow" pitchFamily="34" charset="0"/>
            </a:endParaRPr>
          </a:p>
          <a:p>
            <a:pPr marL="0" indent="0" algn="ctr">
              <a:buNone/>
            </a:pPr>
            <a:r>
              <a:rPr lang="en-US" sz="1800" b="1" dirty="0" smtClean="0">
                <a:solidFill>
                  <a:schemeClr val="accent6"/>
                </a:solidFill>
                <a:latin typeface="Arial Narrow" pitchFamily="34" charset="0"/>
              </a:rPr>
              <a:t>If </a:t>
            </a:r>
            <a:r>
              <a:rPr lang="en-US" sz="1800" b="1" dirty="0">
                <a:solidFill>
                  <a:schemeClr val="accent6"/>
                </a:solidFill>
                <a:latin typeface="Arial Narrow" pitchFamily="34" charset="0"/>
              </a:rPr>
              <a:t>you have an apple and I have an apple and </a:t>
            </a:r>
            <a:r>
              <a:rPr lang="en-US" sz="1800" b="1" dirty="0" smtClean="0">
                <a:solidFill>
                  <a:schemeClr val="accent6"/>
                </a:solidFill>
                <a:latin typeface="Arial Narrow" pitchFamily="34" charset="0"/>
              </a:rPr>
              <a:t>we </a:t>
            </a:r>
            <a:r>
              <a:rPr lang="en-US" sz="1800" b="1" dirty="0">
                <a:solidFill>
                  <a:schemeClr val="accent6"/>
                </a:solidFill>
                <a:latin typeface="Arial Narrow" pitchFamily="34" charset="0"/>
              </a:rPr>
              <a:t>exchange these apples then you and I will still each have one apple. </a:t>
            </a:r>
            <a:r>
              <a:rPr lang="en-US" sz="1800" b="1" dirty="0" smtClean="0">
                <a:solidFill>
                  <a:schemeClr val="accent6"/>
                </a:solidFill>
                <a:latin typeface="Arial Narrow" pitchFamily="34" charset="0"/>
              </a:rPr>
              <a:t>But if you have an idea and I have an idea and we exchange these ideas, then each of us will have two ideas.</a:t>
            </a:r>
            <a:r>
              <a:rPr lang="sl-SI" sz="1800" b="1" dirty="0" smtClean="0">
                <a:solidFill>
                  <a:schemeClr val="accent6"/>
                </a:solidFill>
                <a:latin typeface="Arial Narrow" pitchFamily="34" charset="0"/>
              </a:rPr>
              <a:t> </a:t>
            </a:r>
          </a:p>
          <a:p>
            <a:pPr marL="0" indent="0" algn="ctr">
              <a:buNone/>
            </a:pPr>
            <a:r>
              <a:rPr lang="sl-SI" sz="1800" b="1" i="1" dirty="0" smtClean="0">
                <a:solidFill>
                  <a:schemeClr val="accent6"/>
                </a:solidFill>
                <a:latin typeface="+mj-lt"/>
              </a:rPr>
              <a:t>G. B. </a:t>
            </a:r>
            <a:r>
              <a:rPr lang="sl-SI" sz="1800" b="1" i="1" dirty="0" smtClean="0">
                <a:solidFill>
                  <a:schemeClr val="accent6"/>
                </a:solidFill>
                <a:latin typeface="Verdana" pitchFamily="34" charset="0"/>
              </a:rPr>
              <a:t>Shaw</a:t>
            </a:r>
            <a:r>
              <a:rPr lang="en-US" sz="1800" b="1" i="1" dirty="0" smtClean="0">
                <a:solidFill>
                  <a:schemeClr val="accent6"/>
                </a:solidFill>
                <a:latin typeface="Verdana" pitchFamily="34" charset="0"/>
              </a:rPr>
              <a:t> </a:t>
            </a:r>
            <a:endParaRPr lang="en-US" sz="1800" b="1" i="1" dirty="0">
              <a:solidFill>
                <a:schemeClr val="accent6"/>
              </a:solidFill>
            </a:endParaRPr>
          </a:p>
          <a:p>
            <a:endParaRPr lang="sl-SI" dirty="0"/>
          </a:p>
        </p:txBody>
      </p:sp>
      <p:pic>
        <p:nvPicPr>
          <p:cNvPr id="1026" name="Picture 2" descr="D:\SLIKE\Slike.Osebnosti\G.B.Shaw1.bmp"/>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0250" y="0"/>
            <a:ext cx="449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229816" y="2564902"/>
            <a:ext cx="5544616" cy="2208297"/>
          </a:xfrm>
          <a:prstGeom prst="homePlate">
            <a:avLst/>
          </a:prstGeom>
          <a:solidFill>
            <a:srgbClr val="00008E"/>
          </a:solidFill>
        </p:spPr>
        <p:txBody>
          <a:bodyPr wrap="square" rtlCol="0">
            <a:spAutoFit/>
          </a:bodyPr>
          <a:lstStyle/>
          <a:p>
            <a:pPr marL="0" indent="0">
              <a:lnSpc>
                <a:spcPts val="3300"/>
              </a:lnSpc>
              <a:spcBef>
                <a:spcPts val="0"/>
              </a:spcBef>
              <a:buNone/>
            </a:pPr>
            <a:r>
              <a:rPr lang="sl-SI" sz="2800" b="1" dirty="0">
                <a:solidFill>
                  <a:schemeClr val="bg1"/>
                </a:solidFill>
                <a:latin typeface="Arial Rounded MT Bold" pitchFamily="34" charset="0"/>
              </a:rPr>
              <a:t>Če pa imaš ti </a:t>
            </a:r>
            <a:r>
              <a:rPr lang="sl-SI" sz="2800" b="1" dirty="0" smtClean="0">
                <a:solidFill>
                  <a:schemeClr val="bg1"/>
                </a:solidFill>
                <a:latin typeface="Arial Rounded MT Bold" pitchFamily="34" charset="0"/>
              </a:rPr>
              <a:t>idejo </a:t>
            </a:r>
            <a:endParaRPr lang="sl-SI" sz="2800" b="1" dirty="0" smtClean="0">
              <a:solidFill>
                <a:schemeClr val="bg1"/>
              </a:solidFill>
              <a:latin typeface="Arial Rounded MT Bold" pitchFamily="34" charset="0"/>
            </a:endParaRPr>
          </a:p>
          <a:p>
            <a:pPr marL="0" indent="0">
              <a:lnSpc>
                <a:spcPts val="3300"/>
              </a:lnSpc>
              <a:spcBef>
                <a:spcPts val="0"/>
              </a:spcBef>
              <a:buNone/>
            </a:pPr>
            <a:r>
              <a:rPr lang="sl-SI" sz="2800" b="1" dirty="0" smtClean="0">
                <a:solidFill>
                  <a:schemeClr val="bg1"/>
                </a:solidFill>
                <a:latin typeface="Arial Rounded MT Bold" pitchFamily="34" charset="0"/>
              </a:rPr>
              <a:t>in imam </a:t>
            </a:r>
            <a:r>
              <a:rPr lang="sl-SI" sz="2800" b="1" dirty="0">
                <a:solidFill>
                  <a:schemeClr val="bg1"/>
                </a:solidFill>
                <a:latin typeface="Arial Rounded MT Bold" pitchFamily="34" charset="0"/>
              </a:rPr>
              <a:t>jaz idejo </a:t>
            </a:r>
            <a:endParaRPr lang="sl-SI" sz="2800" b="1" dirty="0" smtClean="0">
              <a:solidFill>
                <a:schemeClr val="bg1"/>
              </a:solidFill>
              <a:latin typeface="Arial Rounded MT Bold" pitchFamily="34" charset="0"/>
            </a:endParaRPr>
          </a:p>
          <a:p>
            <a:pPr marL="0" indent="0">
              <a:lnSpc>
                <a:spcPts val="3300"/>
              </a:lnSpc>
              <a:spcBef>
                <a:spcPts val="0"/>
              </a:spcBef>
              <a:buNone/>
            </a:pPr>
            <a:r>
              <a:rPr lang="sl-SI" sz="2800" b="1" dirty="0" smtClean="0">
                <a:solidFill>
                  <a:schemeClr val="bg1"/>
                </a:solidFill>
                <a:latin typeface="Arial Rounded MT Bold" pitchFamily="34" charset="0"/>
              </a:rPr>
              <a:t>in </a:t>
            </a:r>
            <a:r>
              <a:rPr lang="sl-SI" sz="2800" b="1" dirty="0" smtClean="0">
                <a:solidFill>
                  <a:schemeClr val="bg1"/>
                </a:solidFill>
                <a:latin typeface="Arial Rounded MT Bold" pitchFamily="34" charset="0"/>
              </a:rPr>
              <a:t>si </a:t>
            </a:r>
            <a:r>
              <a:rPr lang="sl-SI" sz="2800" b="1" dirty="0" smtClean="0">
                <a:solidFill>
                  <a:schemeClr val="bg1"/>
                </a:solidFill>
                <a:latin typeface="Arial Rounded MT Bold" pitchFamily="34" charset="0"/>
              </a:rPr>
              <a:t>ti </a:t>
            </a:r>
            <a:r>
              <a:rPr lang="sl-SI" sz="2800" b="1" dirty="0">
                <a:solidFill>
                  <a:schemeClr val="bg1"/>
                </a:solidFill>
                <a:latin typeface="Arial Rounded MT Bold" pitchFamily="34" charset="0"/>
              </a:rPr>
              <a:t>ideji izmenjava, </a:t>
            </a:r>
          </a:p>
          <a:p>
            <a:pPr marL="0" indent="0">
              <a:lnSpc>
                <a:spcPts val="3300"/>
              </a:lnSpc>
              <a:spcBef>
                <a:spcPts val="0"/>
              </a:spcBef>
              <a:buNone/>
            </a:pPr>
            <a:r>
              <a:rPr lang="sl-SI" sz="2800" b="1" dirty="0" smtClean="0">
                <a:solidFill>
                  <a:schemeClr val="bg1"/>
                </a:solidFill>
                <a:latin typeface="Arial Rounded MT Bold" pitchFamily="34" charset="0"/>
              </a:rPr>
              <a:t>bo imel </a:t>
            </a:r>
            <a:r>
              <a:rPr lang="sl-SI" sz="2800" b="1" dirty="0">
                <a:solidFill>
                  <a:schemeClr val="bg1"/>
                </a:solidFill>
                <a:latin typeface="Arial Rounded MT Bold" pitchFamily="34" charset="0"/>
              </a:rPr>
              <a:t>po izmenjavi </a:t>
            </a:r>
            <a:r>
              <a:rPr lang="sl-SI" sz="2800" b="1" dirty="0" smtClean="0">
                <a:solidFill>
                  <a:schemeClr val="bg1"/>
                </a:solidFill>
                <a:latin typeface="Arial Rounded MT Bold" pitchFamily="34" charset="0"/>
              </a:rPr>
              <a:t> </a:t>
            </a:r>
          </a:p>
          <a:p>
            <a:pPr marL="0" indent="0">
              <a:lnSpc>
                <a:spcPts val="3300"/>
              </a:lnSpc>
              <a:spcBef>
                <a:spcPts val="0"/>
              </a:spcBef>
              <a:buNone/>
            </a:pPr>
            <a:r>
              <a:rPr lang="sl-SI" sz="2800" b="1" dirty="0" smtClean="0">
                <a:solidFill>
                  <a:schemeClr val="bg1"/>
                </a:solidFill>
                <a:latin typeface="Arial Rounded MT Bold" pitchFamily="34" charset="0"/>
              </a:rPr>
              <a:t>vsakdo </a:t>
            </a:r>
            <a:r>
              <a:rPr lang="sl-SI" sz="2800" b="1" dirty="0">
                <a:solidFill>
                  <a:schemeClr val="bg1"/>
                </a:solidFill>
                <a:latin typeface="Arial Rounded MT Bold" pitchFamily="34" charset="0"/>
              </a:rPr>
              <a:t>od naju </a:t>
            </a:r>
            <a:r>
              <a:rPr lang="sl-SI" sz="2800" b="1" dirty="0" smtClean="0">
                <a:solidFill>
                  <a:schemeClr val="bg1"/>
                </a:solidFill>
                <a:latin typeface="Arial Rounded MT Bold" pitchFamily="34" charset="0"/>
              </a:rPr>
              <a:t>dve </a:t>
            </a:r>
            <a:r>
              <a:rPr lang="sl-SI" sz="2800" b="1" dirty="0">
                <a:solidFill>
                  <a:schemeClr val="bg1"/>
                </a:solidFill>
                <a:latin typeface="Arial Rounded MT Bold" pitchFamily="34" charset="0"/>
              </a:rPr>
              <a:t>ideji</a:t>
            </a:r>
            <a:r>
              <a:rPr lang="sl-SI" sz="2800" b="1" dirty="0" smtClean="0">
                <a:solidFill>
                  <a:schemeClr val="bg1"/>
                </a:solidFill>
                <a:latin typeface="Arial Rounded MT Bold" pitchFamily="34" charset="0"/>
              </a:rPr>
              <a:t>.</a:t>
            </a:r>
            <a:endParaRPr lang="sl-SI" sz="2800" b="1" dirty="0">
              <a:solidFill>
                <a:schemeClr val="bg1"/>
              </a:solidFill>
              <a:latin typeface="Arial Rounded MT Bold" pitchFamily="34" charset="0"/>
            </a:endParaRPr>
          </a:p>
        </p:txBody>
      </p:sp>
    </p:spTree>
    <p:extLst>
      <p:ext uri="{BB962C8B-B14F-4D97-AF65-F5344CB8AC3E}">
        <p14:creationId xmlns:p14="http://schemas.microsoft.com/office/powerpoint/2010/main" val="386274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366905" y="188640"/>
            <a:ext cx="8496300" cy="576064"/>
          </a:xfrm>
          <a:solidFill>
            <a:schemeClr val="accent6"/>
          </a:solidFill>
          <a:ln w="38100">
            <a:solidFill>
              <a:schemeClr val="accent6"/>
            </a:solidFill>
          </a:ln>
        </p:spPr>
        <p:txBody>
          <a:bodyPr/>
          <a:lstStyle/>
          <a:p>
            <a:pPr algn="ctr" eaLnBrk="1" hangingPunct="1">
              <a:lnSpc>
                <a:spcPts val="3500"/>
              </a:lnSpc>
              <a:defRPr/>
            </a:pPr>
            <a:r>
              <a:rPr lang="sl-SI" dirty="0" smtClean="0">
                <a:solidFill>
                  <a:schemeClr val="accent6"/>
                </a:solidFill>
                <a:latin typeface="Arial Rounded MT Bold" pitchFamily="34" charset="0"/>
              </a:rPr>
              <a:t/>
            </a:r>
            <a:br>
              <a:rPr lang="sl-SI" dirty="0" smtClean="0">
                <a:solidFill>
                  <a:schemeClr val="accent6"/>
                </a:solidFill>
                <a:latin typeface="Arial Rounded MT Bold" pitchFamily="34" charset="0"/>
              </a:rPr>
            </a:br>
            <a:r>
              <a:rPr lang="sl-SI" dirty="0" smtClean="0">
                <a:solidFill>
                  <a:schemeClr val="bg1"/>
                </a:solidFill>
                <a:latin typeface="Arial Rounded MT Bold" pitchFamily="34" charset="0"/>
              </a:rPr>
              <a:t>DELAVNICA 1</a:t>
            </a:r>
            <a:r>
              <a:rPr lang="sl-SI" dirty="0" smtClean="0">
                <a:solidFill>
                  <a:schemeClr val="bg1"/>
                </a:solidFill>
                <a:latin typeface="Arial Rounded MT Bold" pitchFamily="34" charset="0"/>
              </a:rPr>
              <a:t/>
            </a:r>
            <a:br>
              <a:rPr lang="sl-SI" dirty="0" smtClean="0">
                <a:solidFill>
                  <a:schemeClr val="bg1"/>
                </a:solidFill>
                <a:latin typeface="Arial Rounded MT Bold" pitchFamily="34" charset="0"/>
              </a:rPr>
            </a:br>
            <a:endParaRPr lang="sl-SI" sz="2800" dirty="0">
              <a:solidFill>
                <a:schemeClr val="bg1"/>
              </a:solidFill>
              <a:latin typeface="Arial Rounded MT Bold" pitchFamily="34" charset="0"/>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3050729816"/>
              </p:ext>
            </p:extLst>
          </p:nvPr>
        </p:nvGraphicFramePr>
        <p:xfrm>
          <a:off x="382366" y="908720"/>
          <a:ext cx="8472147" cy="1129638"/>
        </p:xfrm>
        <a:graphic>
          <a:graphicData uri="http://schemas.openxmlformats.org/drawingml/2006/table">
            <a:tbl>
              <a:tblPr/>
              <a:tblGrid>
                <a:gridCol w="1962087"/>
                <a:gridCol w="4968552"/>
                <a:gridCol w="1541508"/>
              </a:tblGrid>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1" u="none" strike="noStrike" cap="none" normalizeH="0" baseline="0" dirty="0" smtClean="0">
                          <a:ln>
                            <a:noFill/>
                          </a:ln>
                          <a:solidFill>
                            <a:schemeClr val="accent6"/>
                          </a:solidFill>
                          <a:effectLst/>
                          <a:latin typeface="Arial" pitchFamily="34" charset="0"/>
                          <a:cs typeface="Times New Roman" pitchFamily="18" charset="0"/>
                        </a:rPr>
                        <a:t>Čas</a:t>
                      </a:r>
                      <a:endParaRPr kumimoji="0" lang="sl-SI" sz="20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1" u="none" strike="noStrike" cap="none" normalizeH="0" baseline="0" dirty="0" smtClean="0">
                          <a:ln>
                            <a:noFill/>
                          </a:ln>
                          <a:solidFill>
                            <a:schemeClr val="accent6"/>
                          </a:solidFill>
                          <a:effectLst/>
                          <a:latin typeface="Arial" pitchFamily="34" charset="0"/>
                          <a:cs typeface="Times New Roman" pitchFamily="18" charset="0"/>
                        </a:rPr>
                        <a:t>Vsebina</a:t>
                      </a:r>
                      <a:endParaRPr kumimoji="0" lang="sl-SI" sz="20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1" u="none" strike="noStrike" cap="none" normalizeH="0" baseline="0" dirty="0" smtClean="0">
                          <a:ln>
                            <a:noFill/>
                          </a:ln>
                          <a:solidFill>
                            <a:schemeClr val="accent6"/>
                          </a:solidFill>
                          <a:effectLst/>
                          <a:latin typeface="Arial" pitchFamily="34" charset="0"/>
                          <a:cs typeface="Times New Roman" pitchFamily="18" charset="0"/>
                        </a:rPr>
                        <a:t>Izvajalci</a:t>
                      </a:r>
                      <a:endParaRPr kumimoji="0" lang="sl-SI" sz="20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r>
              <a:tr h="7695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1" i="0" u="none" strike="noStrike" cap="none" normalizeH="0" baseline="0" dirty="0" smtClean="0">
                          <a:ln>
                            <a:noFill/>
                          </a:ln>
                          <a:solidFill>
                            <a:srgbClr val="C00000"/>
                          </a:solidFill>
                          <a:effectLst/>
                          <a:latin typeface="Arial" pitchFamily="34" charset="0"/>
                          <a:cs typeface="Times New Roman" pitchFamily="18" charset="0"/>
                        </a:rPr>
                        <a:t>10.30 – 11.45</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sl-SI" sz="2200" b="1" kern="1200" dirty="0" smtClean="0">
                          <a:solidFill>
                            <a:srgbClr val="C00000"/>
                          </a:solidFill>
                          <a:effectLst/>
                          <a:latin typeface="+mn-lt"/>
                          <a:ea typeface="+mn-ea"/>
                          <a:cs typeface="+mn-cs"/>
                        </a:rPr>
                        <a:t>DELAVNICA 1 (75 min): Medsebojne predstavitve in evalvacija primerov</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smtClean="0">
                          <a:ln>
                            <a:noFill/>
                          </a:ln>
                          <a:solidFill>
                            <a:schemeClr val="tx1"/>
                          </a:solidFill>
                          <a:effectLst/>
                          <a:latin typeface="Arial" pitchFamily="34" charset="0"/>
                          <a:cs typeface="Times New Roman" pitchFamily="18" charset="0"/>
                        </a:rPr>
                        <a:t>PT-KP </a:t>
                      </a:r>
                      <a:endParaRPr kumimoji="0" lang="sl-SI" sz="2000" b="0" i="0" u="none" strike="noStrike" cap="none" normalizeH="0" baseline="0" dirty="0" smtClean="0">
                        <a:ln>
                          <a:noFill/>
                        </a:ln>
                        <a:solidFill>
                          <a:srgbClr val="C00000"/>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r>
            </a:tbl>
          </a:graphicData>
        </a:graphic>
      </p:graphicFrame>
      <p:sp>
        <p:nvSpPr>
          <p:cNvPr id="8" name="PoljeZBesedilom 7"/>
          <p:cNvSpPr txBox="1"/>
          <p:nvPr/>
        </p:nvSpPr>
        <p:spPr>
          <a:xfrm>
            <a:off x="386199" y="2195753"/>
            <a:ext cx="8482907" cy="1015663"/>
          </a:xfrm>
          <a:prstGeom prst="rect">
            <a:avLst/>
          </a:prstGeom>
          <a:solidFill>
            <a:schemeClr val="bg1"/>
          </a:solidFill>
          <a:ln w="38100">
            <a:solidFill>
              <a:schemeClr val="accent6"/>
            </a:solidFill>
          </a:ln>
        </p:spPr>
        <p:txBody>
          <a:bodyPr wrap="square" rtlCol="0">
            <a:spAutoFit/>
          </a:bodyPr>
          <a:lstStyle/>
          <a:p>
            <a:r>
              <a:rPr lang="sl-SI" sz="2000" b="1" dirty="0"/>
              <a:t>Cilj </a:t>
            </a:r>
            <a:r>
              <a:rPr lang="sl-SI" sz="2000" b="1" dirty="0" smtClean="0"/>
              <a:t>delavnice: </a:t>
            </a:r>
            <a:r>
              <a:rPr lang="sl-SI" sz="2000" dirty="0" smtClean="0"/>
              <a:t>povečati </a:t>
            </a:r>
            <a:r>
              <a:rPr lang="sl-SI" sz="2000" dirty="0"/>
              <a:t>občutljivost za presojo, kako primeri strokovne ekskurzije ustrezajo načelom in kriterijem dobre </a:t>
            </a:r>
            <a:r>
              <a:rPr lang="sl-SI" sz="2000" b="1" dirty="0" err="1" smtClean="0"/>
              <a:t>medpredmetne</a:t>
            </a:r>
            <a:r>
              <a:rPr lang="sl-SI" sz="2000" b="1" dirty="0"/>
              <a:t> </a:t>
            </a:r>
            <a:r>
              <a:rPr lang="sl-SI" sz="2000" b="1" dirty="0" smtClean="0"/>
              <a:t>oz. </a:t>
            </a:r>
            <a:r>
              <a:rPr lang="sl-SI" sz="2000" b="1" dirty="0" err="1" smtClean="0"/>
              <a:t>kurikularne</a:t>
            </a:r>
            <a:r>
              <a:rPr lang="sl-SI" sz="2000" b="1" dirty="0" smtClean="0"/>
              <a:t> povezave</a:t>
            </a:r>
            <a:endParaRPr lang="sl-SI" sz="2000" dirty="0"/>
          </a:p>
        </p:txBody>
      </p:sp>
      <p:sp>
        <p:nvSpPr>
          <p:cNvPr id="3" name="Pravokotnik 2"/>
          <p:cNvSpPr/>
          <p:nvPr/>
        </p:nvSpPr>
        <p:spPr>
          <a:xfrm>
            <a:off x="386199" y="3337738"/>
            <a:ext cx="8493171" cy="3477875"/>
          </a:xfrm>
          <a:prstGeom prst="rect">
            <a:avLst/>
          </a:prstGeom>
          <a:solidFill>
            <a:schemeClr val="accent3">
              <a:lumMod val="95000"/>
            </a:schemeClr>
          </a:solidFill>
        </p:spPr>
        <p:txBody>
          <a:bodyPr wrap="square">
            <a:spAutoFit/>
          </a:bodyPr>
          <a:lstStyle/>
          <a:p>
            <a:r>
              <a:rPr lang="sl-SI" sz="2000" b="1" dirty="0" smtClean="0"/>
              <a:t>IZVEDBA  DELAVNICE:</a:t>
            </a:r>
            <a:endParaRPr lang="sl-SI" sz="2000" dirty="0"/>
          </a:p>
          <a:p>
            <a:pPr marL="457200" lvl="0" indent="-457200">
              <a:buFont typeface="+mj-lt"/>
              <a:buAutoNum type="arabicPeriod"/>
            </a:pPr>
            <a:r>
              <a:rPr lang="sl-SI" sz="2000" dirty="0"/>
              <a:t>PT </a:t>
            </a:r>
            <a:r>
              <a:rPr lang="sl-SI" sz="2000" dirty="0" smtClean="0"/>
              <a:t>se v skupinah, </a:t>
            </a:r>
            <a:r>
              <a:rPr lang="sl-SI" sz="2000" dirty="0"/>
              <a:t>v katere so določeni, razporedijo v </a:t>
            </a:r>
            <a:r>
              <a:rPr lang="sl-SI" sz="2000" dirty="0" smtClean="0"/>
              <a:t>podskupine (po dva PT) </a:t>
            </a:r>
            <a:r>
              <a:rPr lang="sl-SI" sz="2000" dirty="0"/>
              <a:t>in </a:t>
            </a:r>
            <a:r>
              <a:rPr lang="sl-SI" sz="2000" dirty="0" smtClean="0"/>
              <a:t>se pripravijo na delo. (5 min - navodila).</a:t>
            </a:r>
            <a:endParaRPr lang="sl-SI" sz="2000" dirty="0"/>
          </a:p>
          <a:p>
            <a:pPr marL="457200" lvl="0" indent="-457200">
              <a:buFont typeface="+mj-lt"/>
              <a:buAutoNum type="arabicPeriod"/>
            </a:pPr>
            <a:r>
              <a:rPr lang="sl-SI" sz="2000" dirty="0"/>
              <a:t>Vsak PT najprej sam zase presodi svoj primer v luči </a:t>
            </a:r>
            <a:r>
              <a:rPr lang="sl-SI" sz="2000" dirty="0" smtClean="0"/>
              <a:t>navodil in izhodišč, </a:t>
            </a:r>
            <a:r>
              <a:rPr lang="sl-SI" sz="2000" dirty="0"/>
              <a:t>zapisanih na delovnem listu. </a:t>
            </a:r>
            <a:r>
              <a:rPr lang="sl-SI" sz="2000" dirty="0" smtClean="0"/>
              <a:t>(20 min)</a:t>
            </a:r>
            <a:endParaRPr lang="sl-SI" sz="2000" dirty="0"/>
          </a:p>
          <a:p>
            <a:pPr marL="457200" lvl="0" indent="-457200">
              <a:buFont typeface="+mj-lt"/>
              <a:buAutoNum type="arabicPeriod"/>
            </a:pPr>
            <a:r>
              <a:rPr lang="sl-SI" sz="2000" dirty="0"/>
              <a:t>Oba </a:t>
            </a:r>
            <a:r>
              <a:rPr lang="sl-SI" sz="2000" dirty="0" smtClean="0"/>
              <a:t>PT </a:t>
            </a:r>
            <a:r>
              <a:rPr lang="sl-SI" sz="2000" dirty="0"/>
              <a:t>drug drugemu poročata, kako </a:t>
            </a:r>
            <a:r>
              <a:rPr lang="sl-SI" sz="2000" dirty="0" smtClean="0"/>
              <a:t>menita, da sta </a:t>
            </a:r>
            <a:r>
              <a:rPr lang="sl-SI" sz="2000" dirty="0"/>
              <a:t>njuna primera skladna z načeli in/oz. kriteriji kakovosti </a:t>
            </a:r>
            <a:r>
              <a:rPr lang="sl-SI" sz="2000" dirty="0" smtClean="0"/>
              <a:t>MP/KP. (10 min)</a:t>
            </a:r>
            <a:endParaRPr lang="sl-SI" sz="2000" dirty="0"/>
          </a:p>
          <a:p>
            <a:pPr marL="457200" lvl="0" indent="-457200">
              <a:buFont typeface="+mj-lt"/>
              <a:buAutoNum type="arabicPeriod"/>
            </a:pPr>
            <a:r>
              <a:rPr lang="sl-SI" sz="2000" dirty="0"/>
              <a:t>Nato </a:t>
            </a:r>
            <a:r>
              <a:rPr lang="sl-SI" sz="2000" dirty="0" smtClean="0"/>
              <a:t>PT </a:t>
            </a:r>
            <a:r>
              <a:rPr lang="sl-SI" sz="2000" dirty="0"/>
              <a:t>kritično </a:t>
            </a:r>
            <a:r>
              <a:rPr lang="sl-SI" sz="2000" dirty="0" smtClean="0"/>
              <a:t>prijateljujeta. Drug </a:t>
            </a:r>
            <a:r>
              <a:rPr lang="sl-SI" sz="2000" dirty="0"/>
              <a:t>drugemu predstavita svoj primer </a:t>
            </a:r>
            <a:r>
              <a:rPr lang="sl-SI" sz="2000" dirty="0" smtClean="0"/>
              <a:t>ekskurzije. Nato si primera izmenjata, </a:t>
            </a:r>
            <a:r>
              <a:rPr lang="sl-SI" sz="2000" dirty="0"/>
              <a:t>presodita, kako primer druge šole ustreza kriterijem in načelom dobre </a:t>
            </a:r>
            <a:r>
              <a:rPr lang="sl-SI" sz="2000" dirty="0" smtClean="0"/>
              <a:t>KP/TP, in si svoji presoji medsebojno predstavita. (40 min)</a:t>
            </a:r>
            <a:endParaRPr lang="sl-SI" sz="2000" dirty="0"/>
          </a:p>
        </p:txBody>
      </p:sp>
    </p:spTree>
    <p:extLst>
      <p:ext uri="{BB962C8B-B14F-4D97-AF65-F5344CB8AC3E}">
        <p14:creationId xmlns:p14="http://schemas.microsoft.com/office/powerpoint/2010/main" val="178611716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366905" y="188640"/>
            <a:ext cx="8496300" cy="576064"/>
          </a:xfrm>
          <a:solidFill>
            <a:schemeClr val="accent6"/>
          </a:solidFill>
          <a:ln w="38100">
            <a:solidFill>
              <a:schemeClr val="accent6"/>
            </a:solidFill>
          </a:ln>
        </p:spPr>
        <p:txBody>
          <a:bodyPr/>
          <a:lstStyle/>
          <a:p>
            <a:pPr algn="ctr" eaLnBrk="1" hangingPunct="1">
              <a:lnSpc>
                <a:spcPts val="3500"/>
              </a:lnSpc>
              <a:defRPr/>
            </a:pPr>
            <a:r>
              <a:rPr lang="sl-SI" dirty="0" smtClean="0">
                <a:solidFill>
                  <a:schemeClr val="accent6"/>
                </a:solidFill>
                <a:latin typeface="Arial Rounded MT Bold" pitchFamily="34" charset="0"/>
              </a:rPr>
              <a:t/>
            </a:r>
            <a:br>
              <a:rPr lang="sl-SI" dirty="0" smtClean="0">
                <a:solidFill>
                  <a:schemeClr val="accent6"/>
                </a:solidFill>
                <a:latin typeface="Arial Rounded MT Bold" pitchFamily="34" charset="0"/>
              </a:rPr>
            </a:br>
            <a:r>
              <a:rPr lang="sl-SI" dirty="0" smtClean="0">
                <a:solidFill>
                  <a:schemeClr val="bg1"/>
                </a:solidFill>
                <a:latin typeface="Arial Rounded MT Bold" pitchFamily="34" charset="0"/>
              </a:rPr>
              <a:t>DELAVNICA 2</a:t>
            </a:r>
            <a:r>
              <a:rPr lang="sl-SI" dirty="0" smtClean="0">
                <a:solidFill>
                  <a:schemeClr val="bg1"/>
                </a:solidFill>
                <a:latin typeface="Arial Rounded MT Bold" pitchFamily="34" charset="0"/>
              </a:rPr>
              <a:t/>
            </a:r>
            <a:br>
              <a:rPr lang="sl-SI" dirty="0" smtClean="0">
                <a:solidFill>
                  <a:schemeClr val="bg1"/>
                </a:solidFill>
                <a:latin typeface="Arial Rounded MT Bold" pitchFamily="34" charset="0"/>
              </a:rPr>
            </a:br>
            <a:endParaRPr lang="sl-SI" sz="2800" dirty="0">
              <a:solidFill>
                <a:schemeClr val="bg1"/>
              </a:solidFill>
              <a:latin typeface="Arial Rounded MT Bold" pitchFamily="34" charset="0"/>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3835240454"/>
              </p:ext>
            </p:extLst>
          </p:nvPr>
        </p:nvGraphicFramePr>
        <p:xfrm>
          <a:off x="382366" y="908720"/>
          <a:ext cx="8472147" cy="1129638"/>
        </p:xfrm>
        <a:graphic>
          <a:graphicData uri="http://schemas.openxmlformats.org/drawingml/2006/table">
            <a:tbl>
              <a:tblPr/>
              <a:tblGrid>
                <a:gridCol w="1962087"/>
                <a:gridCol w="4968552"/>
                <a:gridCol w="1541508"/>
              </a:tblGrid>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1" u="none" strike="noStrike" cap="none" normalizeH="0" baseline="0" dirty="0" smtClean="0">
                          <a:ln>
                            <a:noFill/>
                          </a:ln>
                          <a:solidFill>
                            <a:schemeClr val="accent6"/>
                          </a:solidFill>
                          <a:effectLst/>
                          <a:latin typeface="Arial" pitchFamily="34" charset="0"/>
                          <a:cs typeface="Times New Roman" pitchFamily="18" charset="0"/>
                        </a:rPr>
                        <a:t>Čas</a:t>
                      </a:r>
                      <a:endParaRPr kumimoji="0" lang="sl-SI" sz="20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1" u="none" strike="noStrike" cap="none" normalizeH="0" baseline="0" dirty="0" smtClean="0">
                          <a:ln>
                            <a:noFill/>
                          </a:ln>
                          <a:solidFill>
                            <a:schemeClr val="accent6"/>
                          </a:solidFill>
                          <a:effectLst/>
                          <a:latin typeface="Arial" pitchFamily="34" charset="0"/>
                          <a:cs typeface="Times New Roman" pitchFamily="18" charset="0"/>
                        </a:rPr>
                        <a:t>Vsebina</a:t>
                      </a:r>
                      <a:endParaRPr kumimoji="0" lang="sl-SI" sz="20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1" u="none" strike="noStrike" cap="none" normalizeH="0" baseline="0" dirty="0" smtClean="0">
                          <a:ln>
                            <a:noFill/>
                          </a:ln>
                          <a:solidFill>
                            <a:schemeClr val="accent6"/>
                          </a:solidFill>
                          <a:effectLst/>
                          <a:latin typeface="Arial" pitchFamily="34" charset="0"/>
                          <a:cs typeface="Times New Roman" pitchFamily="18" charset="0"/>
                        </a:rPr>
                        <a:t>Izvajalci</a:t>
                      </a:r>
                      <a:endParaRPr kumimoji="0" lang="sl-SI" sz="2000" b="1" i="0" u="none" strike="noStrike" cap="none" normalizeH="0" baseline="0" dirty="0" smtClean="0">
                        <a:ln>
                          <a:noFill/>
                        </a:ln>
                        <a:solidFill>
                          <a:schemeClr val="accent6"/>
                        </a:solidFill>
                        <a:effectLst/>
                        <a:latin typeface="Arial" pitchFamily="34" charset="0"/>
                        <a:cs typeface="Times New Roman" pitchFamily="18" charset="0"/>
                      </a:endParaRPr>
                    </a:p>
                  </a:txBody>
                  <a:tcPr marL="68580" marR="68580" marT="0" marB="0" anchor="ctr"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accent3">
                        <a:lumMod val="95000"/>
                      </a:schemeClr>
                    </a:solidFill>
                  </a:tcPr>
                </a:tc>
              </a:tr>
              <a:tr h="7695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200" b="1" i="0" u="none" strike="noStrike" cap="none" normalizeH="0" baseline="0" dirty="0" smtClean="0">
                          <a:ln>
                            <a:noFill/>
                          </a:ln>
                          <a:solidFill>
                            <a:srgbClr val="C00000"/>
                          </a:solidFill>
                          <a:effectLst/>
                          <a:latin typeface="Arial" pitchFamily="34" charset="0"/>
                          <a:cs typeface="Times New Roman" pitchFamily="18" charset="0"/>
                        </a:rPr>
                        <a:t>12.15 – 13.45</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sl-SI" sz="2200" b="1" kern="1200" dirty="0" smtClean="0">
                          <a:solidFill>
                            <a:srgbClr val="C00000"/>
                          </a:solidFill>
                          <a:effectLst/>
                          <a:latin typeface="+mj-lt"/>
                          <a:ea typeface="+mn-ea"/>
                          <a:cs typeface="+mn-cs"/>
                        </a:rPr>
                        <a:t>DELAVNICA 2 (90 min): Nadgradnja primera strokovne ekskurzije</a:t>
                      </a: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smtClean="0">
                          <a:ln>
                            <a:noFill/>
                          </a:ln>
                          <a:solidFill>
                            <a:schemeClr val="tx1"/>
                          </a:solidFill>
                          <a:effectLst/>
                          <a:latin typeface="Arial" pitchFamily="34" charset="0"/>
                          <a:cs typeface="Times New Roman" pitchFamily="18" charset="0"/>
                        </a:rPr>
                        <a:t>PT-KP </a:t>
                      </a:r>
                      <a:endParaRPr kumimoji="0" lang="sl-SI" sz="2000" b="0" i="0" u="none" strike="noStrike" cap="none" normalizeH="0" baseline="0" dirty="0" smtClean="0">
                        <a:ln>
                          <a:noFill/>
                        </a:ln>
                        <a:solidFill>
                          <a:srgbClr val="C00000"/>
                        </a:solidFill>
                        <a:effectLst/>
                        <a:latin typeface="Arial" pitchFamily="34" charset="0"/>
                        <a:cs typeface="Times New Roman" pitchFamily="18" charset="0"/>
                      </a:endParaRPr>
                    </a:p>
                  </a:txBody>
                  <a:tcPr marL="68580" marR="68580" marT="0" marB="0" anchor="ctr" horzOverflow="overflow">
                    <a:lnL w="38100" cap="flat" cmpd="sng" algn="ctr">
                      <a:solidFill>
                        <a:srgbClr val="2D2D8A"/>
                      </a:solidFill>
                      <a:prstDash val="solid"/>
                      <a:round/>
                      <a:headEnd type="none" w="med" len="med"/>
                      <a:tailEnd type="none" w="med" len="med"/>
                    </a:lnL>
                    <a:lnR w="38100" cap="flat" cmpd="sng" algn="ctr">
                      <a:solidFill>
                        <a:srgbClr val="2D2D8A"/>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rgbClr val="2D2D8A"/>
                      </a:solidFill>
                      <a:prstDash val="solid"/>
                      <a:round/>
                      <a:headEnd type="none" w="med" len="med"/>
                      <a:tailEnd type="none" w="med" len="med"/>
                    </a:lnB>
                    <a:lnTlToBr>
                      <a:noFill/>
                    </a:lnTlToBr>
                    <a:lnBlToTr>
                      <a:noFill/>
                    </a:lnBlToTr>
                    <a:solidFill>
                      <a:schemeClr val="accent3">
                        <a:lumMod val="95000"/>
                      </a:schemeClr>
                    </a:solidFill>
                  </a:tcPr>
                </a:tc>
              </a:tr>
            </a:tbl>
          </a:graphicData>
        </a:graphic>
      </p:graphicFrame>
      <p:sp>
        <p:nvSpPr>
          <p:cNvPr id="8" name="PoljeZBesedilom 7"/>
          <p:cNvSpPr txBox="1"/>
          <p:nvPr/>
        </p:nvSpPr>
        <p:spPr>
          <a:xfrm>
            <a:off x="386199" y="2195753"/>
            <a:ext cx="8482907" cy="707886"/>
          </a:xfrm>
          <a:prstGeom prst="rect">
            <a:avLst/>
          </a:prstGeom>
          <a:solidFill>
            <a:schemeClr val="bg1"/>
          </a:solidFill>
          <a:ln w="38100">
            <a:solidFill>
              <a:schemeClr val="accent6"/>
            </a:solidFill>
          </a:ln>
        </p:spPr>
        <p:txBody>
          <a:bodyPr wrap="square" rtlCol="0">
            <a:spAutoFit/>
          </a:bodyPr>
          <a:lstStyle/>
          <a:p>
            <a:r>
              <a:rPr lang="sl-SI" sz="2000" b="1" dirty="0"/>
              <a:t>Cilj </a:t>
            </a:r>
            <a:r>
              <a:rPr lang="sl-SI" sz="2000" b="1" dirty="0" smtClean="0"/>
              <a:t>delavnice: </a:t>
            </a:r>
            <a:r>
              <a:rPr lang="sl-SI" sz="2000" dirty="0" smtClean="0"/>
              <a:t>povečati zmožnost za učinkovitejše načrtovanje strokovne ekskurzije kot povezovalnega elementa </a:t>
            </a:r>
            <a:r>
              <a:rPr lang="sl-SI" sz="2000" dirty="0" err="1" smtClean="0"/>
              <a:t>kurikula</a:t>
            </a:r>
            <a:endParaRPr lang="sl-SI" sz="2000" dirty="0"/>
          </a:p>
        </p:txBody>
      </p:sp>
      <p:sp>
        <p:nvSpPr>
          <p:cNvPr id="3" name="Pravokotnik 2"/>
          <p:cNvSpPr/>
          <p:nvPr/>
        </p:nvSpPr>
        <p:spPr>
          <a:xfrm>
            <a:off x="398350" y="2963782"/>
            <a:ext cx="8493171" cy="3785652"/>
          </a:xfrm>
          <a:prstGeom prst="rect">
            <a:avLst/>
          </a:prstGeom>
          <a:solidFill>
            <a:schemeClr val="accent3">
              <a:lumMod val="95000"/>
            </a:schemeClr>
          </a:solidFill>
        </p:spPr>
        <p:txBody>
          <a:bodyPr wrap="square">
            <a:spAutoFit/>
          </a:bodyPr>
          <a:lstStyle/>
          <a:p>
            <a:r>
              <a:rPr lang="sl-SI" sz="2000" b="1" dirty="0" smtClean="0"/>
              <a:t>IZVEDBA  DELAVNICE:</a:t>
            </a:r>
            <a:endParaRPr lang="sl-SI" sz="2000" dirty="0"/>
          </a:p>
          <a:p>
            <a:pPr marL="457200" lvl="0" indent="-457200">
              <a:buFont typeface="+mj-lt"/>
              <a:buAutoNum type="arabicPeriod"/>
            </a:pPr>
            <a:r>
              <a:rPr lang="sl-SI" sz="2000" dirty="0" smtClean="0"/>
              <a:t>PT, razdeljeni v iste skupine in podskupine, oba primera strokovne ekskurzije nadgradijo na </a:t>
            </a:r>
            <a:r>
              <a:rPr lang="sl-SI" sz="2000" dirty="0"/>
              <a:t>osnovi lastne presoje in presoje kritičnega prijatelja </a:t>
            </a:r>
            <a:r>
              <a:rPr lang="sl-SI" sz="2000" dirty="0" smtClean="0"/>
              <a:t>v </a:t>
            </a:r>
            <a:r>
              <a:rPr lang="sl-SI" sz="2000" dirty="0"/>
              <a:t>duhu bolj prepričljive MP/KP. </a:t>
            </a:r>
            <a:r>
              <a:rPr lang="sl-SI" sz="2000" dirty="0" smtClean="0"/>
              <a:t>(30 min)</a:t>
            </a:r>
            <a:endParaRPr lang="sl-SI" sz="2000" dirty="0"/>
          </a:p>
          <a:p>
            <a:pPr marL="457200" lvl="0" indent="-457200">
              <a:buFont typeface="+mj-lt"/>
              <a:buAutoNum type="arabicPeriod"/>
            </a:pPr>
            <a:r>
              <a:rPr lang="sl-SI" sz="2000" i="1" dirty="0" smtClean="0"/>
              <a:t>PT vabimo, da v </a:t>
            </a:r>
            <a:r>
              <a:rPr lang="sl-SI" sz="2000" i="1" dirty="0"/>
              <a:t>naslednjih </a:t>
            </a:r>
            <a:r>
              <a:rPr lang="sl-SI" sz="2000" i="1" dirty="0" smtClean="0"/>
              <a:t>tednih te primere</a:t>
            </a:r>
            <a:r>
              <a:rPr lang="sl-SI" sz="2000" i="1" dirty="0"/>
              <a:t>, po potrebi nadgrajene še s pomočjo kolegov iz kolektiva, v e-obliki posredujejo v spletno učilnico za spletno zbirko </a:t>
            </a:r>
            <a:r>
              <a:rPr lang="sl-SI" sz="2000" i="1" dirty="0" smtClean="0"/>
              <a:t>primerov</a:t>
            </a:r>
            <a:r>
              <a:rPr lang="sl-SI" sz="2000" dirty="0" smtClean="0"/>
              <a:t>. </a:t>
            </a:r>
            <a:endParaRPr lang="sl-SI" sz="2000" dirty="0"/>
          </a:p>
          <a:p>
            <a:pPr marL="457200" lvl="0" indent="-457200">
              <a:buFont typeface="+mj-lt"/>
              <a:buAutoNum type="arabicPeriod"/>
            </a:pPr>
            <a:r>
              <a:rPr lang="sl-SI" sz="2000" dirty="0" smtClean="0"/>
              <a:t>Nato si vsi PT medsebojno predstavijo </a:t>
            </a:r>
            <a:r>
              <a:rPr lang="sl-SI" sz="2000" dirty="0"/>
              <a:t>in skupno komentirajo oz. ovrednotijo nadgrajene </a:t>
            </a:r>
            <a:r>
              <a:rPr lang="sl-SI" sz="2000" dirty="0" smtClean="0"/>
              <a:t>primere strokovnih ekskurzij. (40 min).</a:t>
            </a:r>
            <a:endParaRPr lang="sl-SI" sz="2000" dirty="0"/>
          </a:p>
          <a:p>
            <a:pPr marL="457200" lvl="0" indent="-457200">
              <a:buFont typeface="+mj-lt"/>
              <a:buAutoNum type="arabicPeriod"/>
            </a:pPr>
            <a:r>
              <a:rPr lang="sl-SI" sz="2000" dirty="0" smtClean="0"/>
              <a:t>Pripravijo kratko plenarno </a:t>
            </a:r>
            <a:r>
              <a:rPr lang="sl-SI" sz="2000" dirty="0"/>
              <a:t>predstavitev (ne več kot </a:t>
            </a:r>
            <a:r>
              <a:rPr lang="sl-SI" sz="2000" dirty="0" smtClean="0"/>
              <a:t>5 min), ki naj </a:t>
            </a:r>
            <a:r>
              <a:rPr lang="sl-SI" sz="2000" dirty="0"/>
              <a:t>se osredini na razlike med </a:t>
            </a:r>
            <a:r>
              <a:rPr lang="sl-SI" sz="2000" dirty="0" smtClean="0"/>
              <a:t>prvotnimi </a:t>
            </a:r>
            <a:r>
              <a:rPr lang="sl-SI" sz="2000" dirty="0"/>
              <a:t>in v </a:t>
            </a:r>
            <a:r>
              <a:rPr lang="sl-SI" sz="2000" dirty="0" smtClean="0"/>
              <a:t>tej delavnici nadgrajenimi primeri strokovnih ekskurzij.</a:t>
            </a:r>
            <a:endParaRPr lang="sl-SI" sz="2000" dirty="0"/>
          </a:p>
        </p:txBody>
      </p:sp>
    </p:spTree>
    <p:extLst>
      <p:ext uri="{BB962C8B-B14F-4D97-AF65-F5344CB8AC3E}">
        <p14:creationId xmlns:p14="http://schemas.microsoft.com/office/powerpoint/2010/main" val="26992701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0648"/>
            <a:ext cx="8352928" cy="1584176"/>
          </a:xfrm>
          <a:solidFill>
            <a:schemeClr val="accent3">
              <a:lumMod val="95000"/>
            </a:schemeClr>
          </a:solidFill>
          <a:ln>
            <a:solidFill>
              <a:schemeClr val="accent3">
                <a:lumMod val="95000"/>
              </a:schemeClr>
            </a:solidFill>
          </a:ln>
        </p:spPr>
        <p:txBody>
          <a:bodyPr/>
          <a:lstStyle/>
          <a:p>
            <a:r>
              <a:rPr lang="sl-SI" sz="2000" dirty="0">
                <a:solidFill>
                  <a:schemeClr val="accent6"/>
                </a:solidFill>
              </a:rPr>
              <a:t>Presodite, kako vaš primer strokovne ekskurzije ustreza načelom </a:t>
            </a:r>
            <a:r>
              <a:rPr lang="sl-SI" sz="2000" dirty="0" err="1">
                <a:solidFill>
                  <a:schemeClr val="accent6"/>
                </a:solidFill>
              </a:rPr>
              <a:t>integrativnega</a:t>
            </a:r>
            <a:r>
              <a:rPr lang="sl-SI" sz="2000" dirty="0">
                <a:solidFill>
                  <a:schemeClr val="accent6"/>
                </a:solidFill>
              </a:rPr>
              <a:t> </a:t>
            </a:r>
            <a:r>
              <a:rPr lang="sl-SI" sz="2000" dirty="0" err="1">
                <a:solidFill>
                  <a:schemeClr val="accent6"/>
                </a:solidFill>
              </a:rPr>
              <a:t>kurikula</a:t>
            </a:r>
            <a:r>
              <a:rPr lang="sl-SI" sz="2000" dirty="0">
                <a:solidFill>
                  <a:schemeClr val="accent6"/>
                </a:solidFill>
              </a:rPr>
              <a:t> in kriterijem dobre </a:t>
            </a:r>
            <a:r>
              <a:rPr lang="sl-SI" sz="2000" dirty="0" err="1">
                <a:solidFill>
                  <a:schemeClr val="accent6"/>
                </a:solidFill>
              </a:rPr>
              <a:t>medpredmetne</a:t>
            </a:r>
            <a:r>
              <a:rPr lang="sl-SI" sz="2000" dirty="0">
                <a:solidFill>
                  <a:schemeClr val="accent6"/>
                </a:solidFill>
              </a:rPr>
              <a:t> (MP) oz. </a:t>
            </a:r>
            <a:r>
              <a:rPr lang="sl-SI" sz="2000" dirty="0" err="1">
                <a:solidFill>
                  <a:schemeClr val="accent6"/>
                </a:solidFill>
              </a:rPr>
              <a:t>kurikularne</a:t>
            </a:r>
            <a:r>
              <a:rPr lang="sl-SI" sz="2000" dirty="0">
                <a:solidFill>
                  <a:schemeClr val="accent6"/>
                </a:solidFill>
              </a:rPr>
              <a:t> povezave (KP). Pri tem upoštevajte temeljna načela sistema </a:t>
            </a:r>
            <a:r>
              <a:rPr lang="sl-SI" sz="2000" dirty="0" err="1">
                <a:solidFill>
                  <a:schemeClr val="accent6"/>
                </a:solidFill>
              </a:rPr>
              <a:t>kurikularnih</a:t>
            </a:r>
            <a:r>
              <a:rPr lang="sl-SI" sz="2000" dirty="0">
                <a:solidFill>
                  <a:schemeClr val="accent6"/>
                </a:solidFill>
              </a:rPr>
              <a:t> povezav, še zlasti sito smiselnosti in kriterije </a:t>
            </a:r>
            <a:r>
              <a:rPr lang="sl-SI" sz="2000" dirty="0" smtClean="0">
                <a:solidFill>
                  <a:schemeClr val="accent6"/>
                </a:solidFill>
              </a:rPr>
              <a:t>kakovosti.</a:t>
            </a:r>
            <a:endParaRPr lang="sl-SI" sz="3600" dirty="0">
              <a:solidFill>
                <a:schemeClr val="accent6"/>
              </a:solidFill>
            </a:endParaRPr>
          </a:p>
        </p:txBody>
      </p:sp>
      <p:sp>
        <p:nvSpPr>
          <p:cNvPr id="4" name="Ograda vsebine 3"/>
          <p:cNvSpPr>
            <a:spLocks noGrp="1"/>
          </p:cNvSpPr>
          <p:nvPr>
            <p:ph sz="half" idx="1"/>
          </p:nvPr>
        </p:nvSpPr>
        <p:spPr>
          <a:xfrm>
            <a:off x="395536" y="1988840"/>
            <a:ext cx="4176464" cy="4680520"/>
          </a:xfrm>
        </p:spPr>
        <p:txBody>
          <a:bodyPr/>
          <a:lstStyle/>
          <a:p>
            <a:pPr lvl="0">
              <a:lnSpc>
                <a:spcPts val="1600"/>
              </a:lnSpc>
              <a:spcBef>
                <a:spcPts val="0"/>
              </a:spcBef>
              <a:buFont typeface="+mj-lt"/>
              <a:buAutoNum type="arabicPeriod"/>
            </a:pPr>
            <a:r>
              <a:rPr lang="sl-SI" sz="1400" dirty="0"/>
              <a:t>Strokovna ekskurzija kot MP/KP ima nedvoumno in prepoznavno »</a:t>
            </a:r>
            <a:r>
              <a:rPr lang="sl-SI" sz="1400" b="1" dirty="0"/>
              <a:t>dodano vrednost«.		</a:t>
            </a:r>
          </a:p>
          <a:p>
            <a:pPr lvl="0">
              <a:lnSpc>
                <a:spcPts val="1600"/>
              </a:lnSpc>
              <a:spcBef>
                <a:spcPts val="0"/>
              </a:spcBef>
              <a:buFont typeface="+mj-lt"/>
              <a:buAutoNum type="arabicPeriod"/>
            </a:pPr>
            <a:r>
              <a:rPr lang="sl-SI" sz="1400" b="1" dirty="0"/>
              <a:t>Cilji</a:t>
            </a:r>
            <a:r>
              <a:rPr lang="sl-SI" sz="1400" dirty="0"/>
              <a:t> strokovne ekskurzije kot MP/KP so </a:t>
            </a:r>
            <a:r>
              <a:rPr lang="sl-SI" sz="1400" b="1" dirty="0"/>
              <a:t>smiselno izbrani in dobro opredeljeni </a:t>
            </a:r>
            <a:r>
              <a:rPr lang="sl-SI" sz="1400" dirty="0"/>
              <a:t>(zveza cilja/-</a:t>
            </a:r>
            <a:r>
              <a:rPr lang="sl-SI" sz="1400" dirty="0" err="1"/>
              <a:t>ev</a:t>
            </a:r>
            <a:r>
              <a:rPr lang="sl-SI" sz="1400" dirty="0"/>
              <a:t> strokovne ekskurzije s cilji iz UN sodelujočih predmetov; </a:t>
            </a:r>
            <a:r>
              <a:rPr lang="sl-SI" sz="1400" dirty="0" err="1"/>
              <a:t>prioritetnost</a:t>
            </a:r>
            <a:r>
              <a:rPr lang="sl-SI" sz="1400" dirty="0"/>
              <a:t> cilja - pomen znotraj predmeta, trajnost znanja, zahtevnost cilja, relevantnost za dijaka …; formulacija cilja in njegova umeščenost v </a:t>
            </a:r>
            <a:r>
              <a:rPr lang="sl-SI" sz="1400" dirty="0" err="1"/>
              <a:t>integrativni</a:t>
            </a:r>
            <a:r>
              <a:rPr lang="sl-SI" sz="1400" dirty="0"/>
              <a:t> kontinuum).	</a:t>
            </a:r>
          </a:p>
          <a:p>
            <a:pPr lvl="0">
              <a:lnSpc>
                <a:spcPts val="1600"/>
              </a:lnSpc>
              <a:spcBef>
                <a:spcPts val="0"/>
              </a:spcBef>
              <a:buFont typeface="+mj-lt"/>
              <a:buAutoNum type="arabicPeriod"/>
            </a:pPr>
            <a:r>
              <a:rPr lang="sl-SI" sz="1400" dirty="0"/>
              <a:t>Izvedbeni/Didaktični načrt strokovne ekskurzije kot MP/KP ima </a:t>
            </a:r>
            <a:r>
              <a:rPr lang="sl-SI" sz="1400" b="1" dirty="0"/>
              <a:t>jasno opredeljene pričakovane učne rezultate dijakov </a:t>
            </a:r>
            <a:r>
              <a:rPr lang="sl-SI" sz="1400" dirty="0"/>
              <a:t>vključno z načini in oblikami (»dokazili«), s katerimi jih dijaki izkazujejo oz. </a:t>
            </a:r>
            <a:r>
              <a:rPr lang="sl-SI" sz="1400" dirty="0" smtClean="0"/>
              <a:t>učitelji ugotavljajo..</a:t>
            </a:r>
            <a:endParaRPr lang="sl-SI" sz="1400" dirty="0"/>
          </a:p>
          <a:p>
            <a:pPr lvl="0">
              <a:lnSpc>
                <a:spcPts val="1600"/>
              </a:lnSpc>
              <a:spcBef>
                <a:spcPts val="0"/>
              </a:spcBef>
              <a:buFont typeface="+mj-lt"/>
              <a:buAutoNum type="arabicPeriod"/>
            </a:pPr>
            <a:r>
              <a:rPr lang="sl-SI" sz="1400" dirty="0"/>
              <a:t>Načrt strokovne ekskurzije vključuje </a:t>
            </a:r>
            <a:r>
              <a:rPr lang="sl-SI" sz="1400" b="1" dirty="0"/>
              <a:t>vse faze učnega procesa</a:t>
            </a:r>
            <a:r>
              <a:rPr lang="sl-SI" sz="1400" dirty="0"/>
              <a:t> vključno s preverjanjem in ocenjevanjem znanja (vsaj v pripravljalni oz. </a:t>
            </a:r>
            <a:r>
              <a:rPr lang="sl-SI" sz="1400" dirty="0" err="1"/>
              <a:t>predekskurzijski</a:t>
            </a:r>
            <a:r>
              <a:rPr lang="sl-SI" sz="1400" dirty="0"/>
              <a:t> in/oz. </a:t>
            </a:r>
            <a:r>
              <a:rPr lang="sl-SI" sz="1400" b="1" dirty="0" err="1"/>
              <a:t>poekskurzijski</a:t>
            </a:r>
            <a:r>
              <a:rPr lang="sl-SI" sz="1400" b="1" dirty="0"/>
              <a:t>/</a:t>
            </a:r>
            <a:r>
              <a:rPr lang="sl-SI" sz="1400" b="1" dirty="0" err="1"/>
              <a:t>evalvacijski</a:t>
            </a:r>
            <a:r>
              <a:rPr lang="sl-SI" sz="1400" b="1" dirty="0"/>
              <a:t> fazi</a:t>
            </a:r>
            <a:r>
              <a:rPr lang="sl-SI" sz="1400" b="1" dirty="0" smtClean="0"/>
              <a:t>).</a:t>
            </a:r>
            <a:endParaRPr lang="sl-SI" sz="1400" b="1" dirty="0"/>
          </a:p>
          <a:p>
            <a:pPr>
              <a:lnSpc>
                <a:spcPts val="1600"/>
              </a:lnSpc>
              <a:spcBef>
                <a:spcPts val="0"/>
              </a:spcBef>
              <a:buFont typeface="+mj-lt"/>
              <a:buAutoNum type="arabicPeriod"/>
            </a:pPr>
            <a:r>
              <a:rPr lang="sl-SI" sz="1400" b="1" dirty="0"/>
              <a:t>Vloge sodelujočih predmetov so smiselno </a:t>
            </a:r>
            <a:r>
              <a:rPr lang="sl-SI" sz="1400" dirty="0"/>
              <a:t>izbrane </a:t>
            </a:r>
            <a:r>
              <a:rPr lang="sl-SI" sz="1400" dirty="0"/>
              <a:t>n </a:t>
            </a:r>
            <a:r>
              <a:rPr lang="sl-SI" sz="1400" dirty="0"/>
              <a:t>jasno opredeljene.</a:t>
            </a:r>
            <a:endParaRPr lang="sl-SI" sz="1400" dirty="0"/>
          </a:p>
        </p:txBody>
      </p:sp>
      <p:sp>
        <p:nvSpPr>
          <p:cNvPr id="5" name="Ograda vsebine 4"/>
          <p:cNvSpPr>
            <a:spLocks noGrp="1"/>
          </p:cNvSpPr>
          <p:nvPr>
            <p:ph sz="half" idx="2"/>
          </p:nvPr>
        </p:nvSpPr>
        <p:spPr>
          <a:xfrm>
            <a:off x="4499992" y="1988840"/>
            <a:ext cx="4392488" cy="4680520"/>
          </a:xfrm>
        </p:spPr>
        <p:txBody>
          <a:bodyPr/>
          <a:lstStyle/>
          <a:p>
            <a:pPr marL="514350" lvl="0" indent="-514350">
              <a:buFont typeface="+mj-lt"/>
              <a:buAutoNum type="arabicPeriod" startAt="6"/>
            </a:pPr>
            <a:r>
              <a:rPr lang="sl-SI" sz="1400" dirty="0" smtClean="0"/>
              <a:t>Načrt </a:t>
            </a:r>
            <a:r>
              <a:rPr lang="sl-SI" sz="1400" dirty="0"/>
              <a:t>strokovne ekskurzije ima </a:t>
            </a:r>
            <a:r>
              <a:rPr lang="sl-SI" sz="1400" b="1" dirty="0"/>
              <a:t>dobro izbrane</a:t>
            </a:r>
            <a:r>
              <a:rPr lang="sl-SI" sz="1400" dirty="0"/>
              <a:t> in </a:t>
            </a:r>
            <a:r>
              <a:rPr lang="sl-SI" sz="1400" b="1" dirty="0"/>
              <a:t>jasno opredeljene</a:t>
            </a:r>
            <a:r>
              <a:rPr lang="sl-SI" sz="1400" dirty="0"/>
              <a:t> oblike </a:t>
            </a:r>
            <a:r>
              <a:rPr lang="sl-SI" sz="1400" b="1" dirty="0"/>
              <a:t>sodelovanja predmetov in učiteljev in predmetov</a:t>
            </a:r>
            <a:endParaRPr lang="sl-SI" sz="1400" dirty="0"/>
          </a:p>
          <a:p>
            <a:pPr marL="514350" lvl="0" indent="-514350">
              <a:buFont typeface="+mj-lt"/>
              <a:buAutoNum type="arabicPeriod" startAt="6"/>
            </a:pPr>
            <a:r>
              <a:rPr lang="sl-SI" sz="1400" dirty="0"/>
              <a:t>Strokovna ekskurzija kot MP/KP ima osebnega nosilca/</a:t>
            </a:r>
            <a:r>
              <a:rPr lang="sl-SI" sz="1400" b="1" dirty="0"/>
              <a:t>koordinatorja</a:t>
            </a:r>
            <a:r>
              <a:rPr lang="sl-SI" sz="1400" dirty="0"/>
              <a:t>. Naloge in pristojnosti koordinatorja MP-KP so jasno določene.</a:t>
            </a:r>
          </a:p>
          <a:p>
            <a:pPr marL="514350" lvl="0" indent="-514350">
              <a:buFont typeface="+mj-lt"/>
              <a:buAutoNum type="arabicPeriod" startAt="6"/>
            </a:pPr>
            <a:r>
              <a:rPr lang="sl-SI" sz="1400" dirty="0"/>
              <a:t>Načrt strokovne ekskurzije kot MP/KP </a:t>
            </a:r>
            <a:r>
              <a:rPr lang="sl-SI" sz="1400" b="1" dirty="0"/>
              <a:t>dobro</a:t>
            </a:r>
            <a:r>
              <a:rPr lang="sl-SI" sz="1400" dirty="0"/>
              <a:t> opredeljuje, kateri cilji bodo doseženi </a:t>
            </a:r>
            <a:r>
              <a:rPr lang="sl-SI" sz="1400" dirty="0" err="1"/>
              <a:t>multidisciplinarno</a:t>
            </a:r>
            <a:r>
              <a:rPr lang="sl-SI" sz="1400" dirty="0"/>
              <a:t> in kateri interdisciplinarno,</a:t>
            </a:r>
          </a:p>
          <a:p>
            <a:pPr marL="514350" lvl="0" indent="-514350">
              <a:buFont typeface="+mj-lt"/>
              <a:buAutoNum type="arabicPeriod" startAt="6"/>
            </a:pPr>
            <a:r>
              <a:rPr lang="sl-SI" sz="1400" dirty="0"/>
              <a:t>Načrt strokovne ekskurzije kot MP/KP </a:t>
            </a:r>
            <a:r>
              <a:rPr lang="sl-SI" sz="1400" b="1" dirty="0"/>
              <a:t>dobro</a:t>
            </a:r>
            <a:r>
              <a:rPr lang="sl-SI" sz="1400" dirty="0"/>
              <a:t> opredeljuje, za dosego katerih ciljev bo izveden interaktivni timski pouk, kje pa le sodelovalno poučevanje (npr. skupna priprava gradiv ipd</a:t>
            </a:r>
            <a:r>
              <a:rPr lang="sl-SI" sz="1400" dirty="0" smtClean="0"/>
              <a:t>.)</a:t>
            </a:r>
            <a:endParaRPr lang="sl-SI" sz="1400" dirty="0"/>
          </a:p>
          <a:p>
            <a:pPr marL="514350" lvl="0" indent="-514350">
              <a:buFont typeface="+mj-lt"/>
              <a:buAutoNum type="arabicPeriod" startAt="6"/>
            </a:pPr>
            <a:r>
              <a:rPr lang="sl-SI" sz="1400" dirty="0"/>
              <a:t>Načrt strokovne ekskurzije kot MP/KP ima za vse faze ekskurzije (priprava, izvedba in evalvacija)  </a:t>
            </a:r>
            <a:r>
              <a:rPr lang="sl-SI" sz="1400" b="1" dirty="0"/>
              <a:t>natančno določene časovne in druge komponente </a:t>
            </a:r>
            <a:r>
              <a:rPr lang="sl-SI" sz="1400" dirty="0"/>
              <a:t>(trajanje, začetek in konec, obseg sodelovanja vsakega predmeta oz. učitelja, vstopi posameznih predmetov itd</a:t>
            </a:r>
            <a:endParaRPr lang="sl-SI" dirty="0"/>
          </a:p>
        </p:txBody>
      </p:sp>
    </p:spTree>
    <p:extLst>
      <p:ext uri="{BB962C8B-B14F-4D97-AF65-F5344CB8AC3E}">
        <p14:creationId xmlns:p14="http://schemas.microsoft.com/office/powerpoint/2010/main" val="19509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57200" y="274638"/>
            <a:ext cx="8229600" cy="706437"/>
          </a:xfrm>
          <a:solidFill>
            <a:schemeClr val="accent6"/>
          </a:solidFill>
        </p:spPr>
        <p:txBody>
          <a:bodyPr/>
          <a:lstStyle/>
          <a:p>
            <a:pPr algn="ctr" eaLnBrk="1" hangingPunct="1">
              <a:defRPr/>
            </a:pPr>
            <a:r>
              <a:rPr lang="sl-SI" dirty="0" smtClean="0">
                <a:solidFill>
                  <a:schemeClr val="bg1"/>
                </a:solidFill>
                <a:latin typeface="Arial Rounded MT Bold" pitchFamily="34" charset="0"/>
              </a:rPr>
              <a:t>Posodobitev </a:t>
            </a:r>
            <a:r>
              <a:rPr lang="sl-SI" dirty="0" err="1" smtClean="0">
                <a:solidFill>
                  <a:schemeClr val="bg1"/>
                </a:solidFill>
                <a:latin typeface="Arial Rounded MT Bold" pitchFamily="34" charset="0"/>
              </a:rPr>
              <a:t>kurikularnega</a:t>
            </a:r>
            <a:r>
              <a:rPr lang="sl-SI" dirty="0" smtClean="0">
                <a:solidFill>
                  <a:schemeClr val="bg1"/>
                </a:solidFill>
                <a:latin typeface="Arial Rounded MT Bold" pitchFamily="34" charset="0"/>
              </a:rPr>
              <a:t> procesa …</a:t>
            </a:r>
            <a:endParaRPr lang="sl-SI" dirty="0">
              <a:solidFill>
                <a:schemeClr val="bg1"/>
              </a:solidFill>
              <a:latin typeface="Arial Rounded MT Bold" pitchFamily="34" charset="0"/>
            </a:endParaRPr>
          </a:p>
        </p:txBody>
      </p:sp>
      <p:sp>
        <p:nvSpPr>
          <p:cNvPr id="9219" name="Ograda vsebine 5"/>
          <p:cNvSpPr>
            <a:spLocks noGrp="1"/>
          </p:cNvSpPr>
          <p:nvPr>
            <p:ph sz="half" idx="1"/>
          </p:nvPr>
        </p:nvSpPr>
        <p:spPr>
          <a:xfrm>
            <a:off x="468313" y="1196975"/>
            <a:ext cx="8218487" cy="1079500"/>
          </a:xfrm>
          <a:solidFill>
            <a:schemeClr val="accent3">
              <a:lumMod val="95000"/>
            </a:schemeClr>
          </a:solidFill>
        </p:spPr>
        <p:txBody>
          <a:bodyPr/>
          <a:lstStyle/>
          <a:p>
            <a:pPr marL="0" indent="0" algn="ctr">
              <a:spcBef>
                <a:spcPts val="0"/>
              </a:spcBef>
              <a:buNone/>
            </a:pPr>
            <a:r>
              <a:rPr lang="sl-SI" sz="3200" b="1" dirty="0" err="1">
                <a:solidFill>
                  <a:srgbClr val="C00000"/>
                </a:solidFill>
                <a:cs typeface="Arial" pitchFamily="34" charset="0"/>
              </a:rPr>
              <a:t>Kurikularne</a:t>
            </a:r>
            <a:r>
              <a:rPr lang="sl-SI" sz="3200" b="1" dirty="0">
                <a:solidFill>
                  <a:srgbClr val="C00000"/>
                </a:solidFill>
                <a:cs typeface="Arial" pitchFamily="34" charset="0"/>
              </a:rPr>
              <a:t> in </a:t>
            </a:r>
            <a:r>
              <a:rPr lang="sl-SI" sz="3200" b="1" dirty="0" err="1">
                <a:solidFill>
                  <a:srgbClr val="C00000"/>
                </a:solidFill>
                <a:cs typeface="Arial" pitchFamily="34" charset="0"/>
              </a:rPr>
              <a:t>medpredmetne</a:t>
            </a:r>
            <a:r>
              <a:rPr lang="sl-SI" sz="3200" b="1" dirty="0">
                <a:solidFill>
                  <a:srgbClr val="C00000"/>
                </a:solidFill>
                <a:cs typeface="Arial" pitchFamily="34" charset="0"/>
              </a:rPr>
              <a:t> </a:t>
            </a:r>
            <a:r>
              <a:rPr lang="sl-SI" sz="3200" b="1" dirty="0" smtClean="0">
                <a:solidFill>
                  <a:srgbClr val="C00000"/>
                </a:solidFill>
                <a:cs typeface="Arial" pitchFamily="34" charset="0"/>
              </a:rPr>
              <a:t>povezave</a:t>
            </a:r>
          </a:p>
          <a:p>
            <a:pPr marL="0" indent="0" algn="ctr">
              <a:spcBef>
                <a:spcPts val="0"/>
              </a:spcBef>
              <a:buNone/>
            </a:pPr>
            <a:r>
              <a:rPr lang="sl-SI" sz="3200" b="1" dirty="0" smtClean="0">
                <a:cs typeface="Arial" pitchFamily="34" charset="0"/>
              </a:rPr>
              <a:t>Sodelovalno </a:t>
            </a:r>
            <a:r>
              <a:rPr lang="sl-SI" sz="3200" b="1" dirty="0" smtClean="0">
                <a:cs typeface="Arial" pitchFamily="34" charset="0"/>
              </a:rPr>
              <a:t>in timsko </a:t>
            </a:r>
            <a:r>
              <a:rPr lang="sl-SI" sz="3200" b="1" dirty="0" smtClean="0">
                <a:cs typeface="Arial" pitchFamily="34" charset="0"/>
              </a:rPr>
              <a:t>poučevanje</a:t>
            </a:r>
            <a:endParaRPr lang="sl-SI" sz="3200" b="1" dirty="0" smtClean="0">
              <a:cs typeface="Arial"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550443712"/>
              </p:ext>
            </p:extLst>
          </p:nvPr>
        </p:nvGraphicFramePr>
        <p:xfrm>
          <a:off x="468313" y="2520950"/>
          <a:ext cx="8243887" cy="1554444"/>
        </p:xfrm>
        <a:graphic>
          <a:graphicData uri="http://schemas.openxmlformats.org/drawingml/2006/table">
            <a:tbl>
              <a:tblPr firstRow="1" bandRow="1">
                <a:tableStyleId>{5C22544A-7EE6-4342-B048-85BDC9FD1C3A}</a:tableStyleId>
              </a:tblPr>
              <a:tblGrid>
                <a:gridCol w="1341928"/>
                <a:gridCol w="5786095"/>
                <a:gridCol w="1115864"/>
              </a:tblGrid>
              <a:tr h="1554163">
                <a:tc>
                  <a:txBody>
                    <a:bodyPr/>
                    <a:lstStyle/>
                    <a:p>
                      <a:pPr marL="457200" indent="-457200" eaLnBrk="1" hangingPunct="1">
                        <a:buFont typeface="Wingdings" pitchFamily="2" charset="2"/>
                        <a:buChar char="Ø"/>
                      </a:pPr>
                      <a:endParaRPr lang="sl-SI" sz="1800" dirty="0"/>
                    </a:p>
                  </a:txBody>
                  <a:tcPr marL="91431" marR="91431" marT="45702" marB="45702">
                    <a:lnL w="38100" cap="flat" cmpd="sng" algn="ctr">
                      <a:solidFill>
                        <a:srgbClr val="C00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bg1"/>
                    </a:solidFill>
                  </a:tcPr>
                </a:tc>
                <a:tc>
                  <a:txBody>
                    <a:bodyPr/>
                    <a:lstStyle/>
                    <a:p>
                      <a:pPr marL="1371600" lvl="2" indent="-457200" eaLnBrk="1" hangingPunct="1">
                        <a:buFont typeface="Wingdings 3" pitchFamily="18" charset="2"/>
                        <a:buChar char=""/>
                      </a:pPr>
                      <a:r>
                        <a:rPr lang="sl-SI" sz="3200" b="1" dirty="0" smtClean="0">
                          <a:solidFill>
                            <a:srgbClr val="C00000"/>
                          </a:solidFill>
                          <a:latin typeface="Consolas" pitchFamily="49" charset="0"/>
                          <a:cs typeface="Consolas" pitchFamily="49" charset="0"/>
                        </a:rPr>
                        <a:t>Pomen v kontekstu </a:t>
                      </a:r>
                      <a:r>
                        <a:rPr lang="sl-SI" sz="2800" b="1" dirty="0" smtClean="0">
                          <a:solidFill>
                            <a:srgbClr val="C00000"/>
                          </a:solidFill>
                          <a:latin typeface="Consolas" pitchFamily="49" charset="0"/>
                          <a:cs typeface="Consolas" pitchFamily="49" charset="0"/>
                        </a:rPr>
                        <a:t>(sistema, projekta …)</a:t>
                      </a:r>
                      <a:endParaRPr lang="sl-SI" sz="2800" b="1" dirty="0" smtClean="0">
                        <a:solidFill>
                          <a:srgbClr val="C00000"/>
                        </a:solidFill>
                        <a:latin typeface="Consolas" pitchFamily="49" charset="0"/>
                        <a:cs typeface="Consolas" pitchFamily="49" charset="0"/>
                      </a:endParaRPr>
                    </a:p>
                    <a:p>
                      <a:pPr marL="1371600" lvl="2" indent="-457200" eaLnBrk="1" hangingPunct="1">
                        <a:buFont typeface="Wingdings 3" pitchFamily="18" charset="2"/>
                        <a:buChar char=""/>
                      </a:pPr>
                      <a:r>
                        <a:rPr lang="sl-SI" sz="3200" b="1" dirty="0" smtClean="0">
                          <a:solidFill>
                            <a:srgbClr val="C00000"/>
                          </a:solidFill>
                          <a:latin typeface="Consolas" pitchFamily="49" charset="0"/>
                          <a:cs typeface="Consolas" pitchFamily="49" charset="0"/>
                        </a:rPr>
                        <a:t>Znanke/neznanke</a:t>
                      </a:r>
                      <a:endParaRPr lang="sl-SI" sz="3200" dirty="0" smtClean="0">
                        <a:solidFill>
                          <a:srgbClr val="C00000"/>
                        </a:solidFill>
                        <a:latin typeface="Consolas" pitchFamily="49" charset="0"/>
                        <a:cs typeface="Consolas" pitchFamily="49" charset="0"/>
                      </a:endParaRPr>
                    </a:p>
                  </a:txBody>
                  <a:tcPr marL="91431" marR="91431" marT="45702" marB="45702"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eaLnBrk="1" hangingPunct="1">
                        <a:buFont typeface="Wingdings 3" pitchFamily="18" charset="2"/>
                        <a:buNone/>
                      </a:pPr>
                      <a:r>
                        <a:rPr lang="sl-SI" sz="9600" dirty="0" smtClean="0">
                          <a:solidFill>
                            <a:srgbClr val="C00000"/>
                          </a:solidFill>
                          <a:latin typeface="Consolas" pitchFamily="49" charset="0"/>
                          <a:cs typeface="Consolas" pitchFamily="49" charset="0"/>
                        </a:rPr>
                        <a:t>?</a:t>
                      </a:r>
                    </a:p>
                  </a:txBody>
                  <a:tcPr marL="91431" marR="91431" marT="45702" marB="45702" anchor="ctr">
                    <a:lnL w="38100" cap="flat" cmpd="sng" algn="ctr">
                      <a:no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9228" name="Picture 3" descr="C:\Users\KPavlic\Documents\SLIKE\GRAFIKA\Puzzle\puzzled in 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36838"/>
            <a:ext cx="194468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ela 9"/>
          <p:cNvGraphicFramePr>
            <a:graphicFrameLocks noGrp="1"/>
          </p:cNvGraphicFramePr>
          <p:nvPr>
            <p:extLst>
              <p:ext uri="{D42A27DB-BD31-4B8C-83A1-F6EECF244321}">
                <p14:modId xmlns:p14="http://schemas.microsoft.com/office/powerpoint/2010/main" val="11216388"/>
              </p:ext>
            </p:extLst>
          </p:nvPr>
        </p:nvGraphicFramePr>
        <p:xfrm>
          <a:off x="468313" y="4365625"/>
          <a:ext cx="8243887" cy="1295400"/>
        </p:xfrm>
        <a:graphic>
          <a:graphicData uri="http://schemas.openxmlformats.org/drawingml/2006/table">
            <a:tbl>
              <a:tblPr firstRow="1" bandRow="1">
                <a:tableStyleId>{5C22544A-7EE6-4342-B048-85BDC9FD1C3A}</a:tableStyleId>
              </a:tblPr>
              <a:tblGrid>
                <a:gridCol w="3959671"/>
                <a:gridCol w="4284216"/>
              </a:tblGrid>
              <a:tr h="1295400">
                <a:tc>
                  <a:txBody>
                    <a:bodyPr/>
                    <a:lstStyle/>
                    <a:p>
                      <a:pPr marL="514350" indent="-514350" eaLnBrk="1" hangingPunct="1">
                        <a:buFont typeface="+mj-lt"/>
                        <a:buAutoNum type="arabicPeriod"/>
                        <a:defRPr/>
                      </a:pPr>
                      <a:r>
                        <a:rPr lang="sl-SI" sz="3200" b="1" u="sng" dirty="0" err="1" smtClean="0">
                          <a:solidFill>
                            <a:schemeClr val="accent6"/>
                          </a:solidFill>
                          <a:latin typeface="+mj-lt"/>
                          <a:cs typeface="Arial" pitchFamily="34" charset="0"/>
                        </a:rPr>
                        <a:t>medpredmetne</a:t>
                      </a:r>
                      <a:r>
                        <a:rPr lang="sl-SI" sz="3200" b="1" u="sng" dirty="0" smtClean="0">
                          <a:solidFill>
                            <a:schemeClr val="accent6"/>
                          </a:solidFill>
                          <a:latin typeface="+mj-lt"/>
                          <a:cs typeface="Arial" pitchFamily="34" charset="0"/>
                        </a:rPr>
                        <a:t>?</a:t>
                      </a:r>
                      <a:endParaRPr lang="sl-SI" sz="3200" b="1" dirty="0" smtClean="0">
                        <a:solidFill>
                          <a:schemeClr val="accent6"/>
                        </a:solidFill>
                        <a:latin typeface="+mj-lt"/>
                        <a:cs typeface="Arial" pitchFamily="34" charset="0"/>
                      </a:endParaRPr>
                    </a:p>
                    <a:p>
                      <a:pPr marL="514350" indent="-514350" eaLnBrk="1" hangingPunct="1">
                        <a:buFont typeface="+mj-lt"/>
                        <a:buAutoNum type="arabicPeriod"/>
                        <a:defRPr/>
                      </a:pPr>
                      <a:r>
                        <a:rPr lang="sl-SI" sz="3200" b="1" u="sng" dirty="0" err="1" smtClean="0">
                          <a:solidFill>
                            <a:schemeClr val="accent6"/>
                          </a:solidFill>
                          <a:latin typeface="+mj-lt"/>
                          <a:cs typeface="Arial" pitchFamily="34" charset="0"/>
                        </a:rPr>
                        <a:t>kurikularne</a:t>
                      </a:r>
                      <a:r>
                        <a:rPr lang="sl-SI" sz="3200" b="1" u="none" dirty="0" smtClean="0">
                          <a:solidFill>
                            <a:schemeClr val="accent6"/>
                          </a:solidFill>
                          <a:latin typeface="+mj-lt"/>
                          <a:cs typeface="Arial" pitchFamily="34" charset="0"/>
                        </a:rPr>
                        <a:t>?</a:t>
                      </a:r>
                      <a:endParaRPr lang="sl-SI" sz="3200" b="1" u="none" dirty="0" smtClean="0">
                        <a:solidFill>
                          <a:schemeClr val="accent6"/>
                        </a:solidFill>
                        <a:latin typeface="+mj-lt"/>
                        <a:cs typeface="Arial" pitchFamily="34" charset="0"/>
                      </a:endParaRPr>
                    </a:p>
                  </a:txBody>
                  <a:tcPr marL="91431" marR="91431" marT="45694" marB="45694" anchor="ctr">
                    <a:lnL w="38100" cap="flat" cmpd="sng" algn="ctr">
                      <a:solidFill>
                        <a:schemeClr val="accent6"/>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marL="514350" indent="-514350" eaLnBrk="1" hangingPunct="1">
                        <a:buFont typeface="+mj-lt"/>
                        <a:buAutoNum type="arabicPeriod" startAt="3"/>
                        <a:defRPr/>
                      </a:pPr>
                      <a:r>
                        <a:rPr lang="sl-SI" sz="3200" b="1" u="sng" kern="1200" dirty="0" smtClean="0">
                          <a:solidFill>
                            <a:schemeClr val="accent6"/>
                          </a:solidFill>
                          <a:latin typeface="+mn-lt"/>
                          <a:ea typeface="+mn-ea"/>
                          <a:cs typeface="Arial" pitchFamily="34" charset="0"/>
                        </a:rPr>
                        <a:t>sodelovalno</a:t>
                      </a:r>
                      <a:r>
                        <a:rPr lang="sl-SI" sz="3200" b="1" kern="1200" dirty="0" smtClean="0">
                          <a:solidFill>
                            <a:schemeClr val="accent6"/>
                          </a:solidFill>
                          <a:latin typeface="+mn-lt"/>
                          <a:ea typeface="+mn-ea"/>
                          <a:cs typeface="Arial" pitchFamily="34" charset="0"/>
                        </a:rPr>
                        <a:t>?</a:t>
                      </a:r>
                      <a:endParaRPr lang="sl-SI" sz="3200" b="1" kern="1200" dirty="0" smtClean="0">
                        <a:solidFill>
                          <a:schemeClr val="accent6"/>
                        </a:solidFill>
                        <a:latin typeface="+mn-lt"/>
                        <a:ea typeface="+mn-ea"/>
                        <a:cs typeface="Arial" pitchFamily="34" charset="0"/>
                      </a:endParaRPr>
                    </a:p>
                    <a:p>
                      <a:pPr marL="514350" indent="-514350" eaLnBrk="1" hangingPunct="1">
                        <a:buFont typeface="+mj-lt"/>
                        <a:buAutoNum type="arabicPeriod" startAt="3"/>
                        <a:defRPr/>
                      </a:pPr>
                      <a:r>
                        <a:rPr lang="sl-SI" sz="3200" b="1" u="sng" kern="1200" dirty="0" smtClean="0">
                          <a:solidFill>
                            <a:schemeClr val="accent6"/>
                          </a:solidFill>
                          <a:latin typeface="+mn-lt"/>
                          <a:ea typeface="+mn-ea"/>
                          <a:cs typeface="Arial" pitchFamily="34" charset="0"/>
                        </a:rPr>
                        <a:t>timsko</a:t>
                      </a:r>
                      <a:r>
                        <a:rPr lang="sl-SI" sz="3200" b="1" kern="1200" dirty="0" smtClean="0">
                          <a:solidFill>
                            <a:schemeClr val="accent6"/>
                          </a:solidFill>
                          <a:latin typeface="+mn-lt"/>
                          <a:ea typeface="+mn-ea"/>
                          <a:cs typeface="Arial" pitchFamily="34" charset="0"/>
                        </a:rPr>
                        <a:t>?</a:t>
                      </a:r>
                      <a:endParaRPr lang="sl-SI" sz="3200" b="1" kern="1200" dirty="0" smtClean="0">
                        <a:solidFill>
                          <a:schemeClr val="accent6"/>
                        </a:solidFill>
                        <a:latin typeface="+mn-lt"/>
                        <a:ea typeface="+mn-ea"/>
                        <a:cs typeface="Arial" pitchFamily="34" charset="0"/>
                      </a:endParaRPr>
                    </a:p>
                  </a:txBody>
                  <a:tcPr marL="91431" marR="91431" marT="45694" marB="45694" anchor="ctr">
                    <a:lnL w="38100" cap="flat" cmpd="sng" algn="ctr">
                      <a:no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988968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2276872"/>
            <a:ext cx="8229600" cy="792088"/>
          </a:xfrm>
          <a:solidFill>
            <a:schemeClr val="accent3">
              <a:lumMod val="95000"/>
            </a:schemeClr>
          </a:solidFill>
        </p:spPr>
        <p:txBody>
          <a:bodyPr/>
          <a:lstStyle/>
          <a:p>
            <a:pPr algn="ctr"/>
            <a:r>
              <a:rPr lang="sl-SI" sz="2800" dirty="0" smtClean="0">
                <a:solidFill>
                  <a:schemeClr val="accent6"/>
                </a:solidFill>
                <a:latin typeface="Arial Rounded MT Bold" pitchFamily="34" charset="0"/>
              </a:rPr>
              <a:t>Soodvisna povezanost – pozitivna soodvisnost</a:t>
            </a:r>
            <a:endParaRPr lang="sl-SI" sz="2800" dirty="0">
              <a:solidFill>
                <a:schemeClr val="accent6"/>
              </a:solidFill>
              <a:latin typeface="Arial Rounded MT Bold" pitchFamily="34" charset="0"/>
            </a:endParaRPr>
          </a:p>
        </p:txBody>
      </p:sp>
      <p:graphicFrame>
        <p:nvGraphicFramePr>
          <p:cNvPr id="4" name="Ograda vsebine 3"/>
          <p:cNvGraphicFramePr>
            <a:graphicFrameLocks noGrp="1"/>
          </p:cNvGraphicFramePr>
          <p:nvPr>
            <p:ph idx="1"/>
            <p:extLst>
              <p:ext uri="{D42A27DB-BD31-4B8C-83A1-F6EECF244321}">
                <p14:modId xmlns:p14="http://schemas.microsoft.com/office/powerpoint/2010/main" val="267504694"/>
              </p:ext>
            </p:extLst>
          </p:nvPr>
        </p:nvGraphicFramePr>
        <p:xfrm>
          <a:off x="539552" y="2852936"/>
          <a:ext cx="82296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76306724"/>
              </p:ext>
            </p:extLst>
          </p:nvPr>
        </p:nvGraphicFramePr>
        <p:xfrm>
          <a:off x="611560" y="332656"/>
          <a:ext cx="8136904"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181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Naslov 1"/>
          <p:cNvSpPr>
            <a:spLocks noGrp="1"/>
          </p:cNvSpPr>
          <p:nvPr>
            <p:ph type="title"/>
          </p:nvPr>
        </p:nvSpPr>
        <p:spPr>
          <a:xfrm>
            <a:off x="214313" y="274638"/>
            <a:ext cx="8715375" cy="654050"/>
          </a:xfrm>
          <a:solidFill>
            <a:schemeClr val="accent6"/>
          </a:solidFill>
          <a:ln>
            <a:solidFill>
              <a:schemeClr val="accent6"/>
            </a:solidFill>
          </a:ln>
        </p:spPr>
        <p:txBody>
          <a:bodyPr/>
          <a:lstStyle/>
          <a:p>
            <a:pPr algn="ctr">
              <a:defRPr/>
            </a:pPr>
            <a:r>
              <a:rPr lang="sl-SI" dirty="0" smtClean="0">
                <a:solidFill>
                  <a:schemeClr val="bg1"/>
                </a:solidFill>
                <a:latin typeface="Arial Rounded MT Bold" pitchFamily="34" charset="0"/>
              </a:rPr>
              <a:t>SISTEM KURIKULARNIH POVEZAV</a:t>
            </a:r>
          </a:p>
        </p:txBody>
      </p:sp>
      <p:graphicFrame>
        <p:nvGraphicFramePr>
          <p:cNvPr id="4" name="Ograda vsebine 3"/>
          <p:cNvGraphicFramePr>
            <a:graphicFrameLocks noGrp="1"/>
          </p:cNvGraphicFramePr>
          <p:nvPr>
            <p:ph idx="1"/>
            <p:extLst>
              <p:ext uri="{D42A27DB-BD31-4B8C-83A1-F6EECF244321}">
                <p14:modId xmlns:p14="http://schemas.microsoft.com/office/powerpoint/2010/main" val="3156084410"/>
              </p:ext>
            </p:extLst>
          </p:nvPr>
        </p:nvGraphicFramePr>
        <p:xfrm>
          <a:off x="214282" y="1214422"/>
          <a:ext cx="8715436" cy="4763759"/>
        </p:xfrm>
        <a:graphic>
          <a:graphicData uri="http://schemas.openxmlformats.org/drawingml/2006/table">
            <a:tbl>
              <a:tblPr firstRow="1" bandRow="1">
                <a:tableStyleId>{21E4AEA4-8DFA-4A89-87EB-49C32662AFE0}</a:tableStyleId>
              </a:tblPr>
              <a:tblGrid>
                <a:gridCol w="673325"/>
                <a:gridCol w="673325"/>
                <a:gridCol w="673325"/>
                <a:gridCol w="908981"/>
                <a:gridCol w="723310"/>
                <a:gridCol w="723310"/>
                <a:gridCol w="723310"/>
                <a:gridCol w="723310"/>
                <a:gridCol w="723310"/>
                <a:gridCol w="723310"/>
                <a:gridCol w="723310"/>
                <a:gridCol w="723310"/>
              </a:tblGrid>
              <a:tr h="924664">
                <a:tc gridSpan="4">
                  <a:txBody>
                    <a:bodyPr/>
                    <a:lstStyle/>
                    <a:p>
                      <a:pPr algn="ctr"/>
                      <a:r>
                        <a:rPr lang="sl-SI" sz="2400" dirty="0" smtClean="0"/>
                        <a:t>ENOPREDMETNE</a:t>
                      </a:r>
                    </a:p>
                    <a:p>
                      <a:pPr algn="ctr"/>
                      <a:r>
                        <a:rPr lang="sl-SI" sz="2400" dirty="0" err="1" smtClean="0"/>
                        <a:t>monodisciplinarne</a:t>
                      </a:r>
                      <a:endParaRPr lang="sl-SI" sz="2400" dirty="0">
                        <a:solidFill>
                          <a:schemeClr val="accent6"/>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solidFill>
                  </a:tcPr>
                </a:tc>
                <a:tc hMerge="1">
                  <a:txBody>
                    <a:bodyPr/>
                    <a:lstStyle/>
                    <a:p>
                      <a:endParaRPr lang="sl-SI"/>
                    </a:p>
                  </a:txBody>
                  <a:tcPr/>
                </a:tc>
                <a:tc hMerge="1">
                  <a:txBody>
                    <a:bodyPr/>
                    <a:lstStyle/>
                    <a:p>
                      <a:endParaRPr lang="sl-SI" dirty="0"/>
                    </a:p>
                  </a:txBody>
                  <a:tcPr/>
                </a:tc>
                <a:tc hMerge="1">
                  <a:txBody>
                    <a:bodyPr/>
                    <a:lstStyle/>
                    <a:p>
                      <a:endParaRPr lang="sl-SI"/>
                    </a:p>
                  </a:txBody>
                  <a:tcPr/>
                </a:tc>
                <a:tc gridSpan="8">
                  <a:txBody>
                    <a:bodyPr/>
                    <a:lstStyle/>
                    <a:p>
                      <a:pPr algn="ctr"/>
                      <a:r>
                        <a:rPr lang="sl-SI" sz="2400" dirty="0" smtClean="0"/>
                        <a:t>VEČPREDMETNE</a:t>
                      </a:r>
                    </a:p>
                    <a:p>
                      <a:pPr algn="ctr"/>
                      <a:r>
                        <a:rPr lang="sl-SI" sz="2400" dirty="0" err="1" smtClean="0"/>
                        <a:t>pluridisciplinarne</a:t>
                      </a:r>
                      <a:endParaRPr lang="sl-SI" sz="2400" dirty="0"/>
                    </a:p>
                  </a:txBody>
                  <a:tcPr>
                    <a:lnL w="38100" cap="flat" cmpd="sng" algn="ctr">
                      <a:solidFill>
                        <a:schemeClr val="bg1"/>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solidFill>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dirty="0"/>
                    </a:p>
                  </a:txBody>
                  <a:tcPr/>
                </a:tc>
                <a:tc hMerge="1">
                  <a:txBody>
                    <a:bodyPr/>
                    <a:lstStyle/>
                    <a:p>
                      <a:endParaRPr lang="sl-SI"/>
                    </a:p>
                  </a:txBody>
                  <a:tcPr/>
                </a:tc>
                <a:tc hMerge="1">
                  <a:txBody>
                    <a:bodyPr/>
                    <a:lstStyle/>
                    <a:p>
                      <a:endParaRPr lang="sl-SI"/>
                    </a:p>
                  </a:txBody>
                  <a:tcPr/>
                </a:tc>
                <a:tc hMerge="1">
                  <a:txBody>
                    <a:bodyPr/>
                    <a:lstStyle/>
                    <a:p>
                      <a:endParaRPr lang="sl-SI"/>
                    </a:p>
                  </a:txBody>
                  <a:tcPr/>
                </a:tc>
              </a:tr>
              <a:tr h="522637">
                <a:tc gridSpan="4">
                  <a:txBody>
                    <a:bodyPr/>
                    <a:lstStyle/>
                    <a:p>
                      <a:pPr algn="ctr"/>
                      <a:r>
                        <a:rPr lang="sl-SI" sz="2200" b="1" dirty="0" err="1" smtClean="0">
                          <a:solidFill>
                            <a:schemeClr val="tx1"/>
                          </a:solidFill>
                        </a:rPr>
                        <a:t>INTRAdisciplinarne</a:t>
                      </a:r>
                      <a:endParaRPr lang="sl-SI" sz="2200" b="1" dirty="0" smtClean="0">
                        <a:solidFill>
                          <a:schemeClr val="tx1"/>
                        </a:solidFill>
                      </a:endParaRPr>
                    </a:p>
                    <a:p>
                      <a:pPr algn="ctr"/>
                      <a:r>
                        <a:rPr lang="sl-SI" sz="2200" b="1" u="sng" dirty="0" err="1" smtClean="0">
                          <a:solidFill>
                            <a:srgbClr val="C00000"/>
                          </a:solidFill>
                        </a:rPr>
                        <a:t>znotraj</a:t>
                      </a:r>
                      <a:r>
                        <a:rPr lang="sl-SI" sz="2200" b="1" dirty="0" err="1" smtClean="0">
                          <a:solidFill>
                            <a:srgbClr val="C00000"/>
                          </a:solidFill>
                        </a:rPr>
                        <a:t>predmetne</a:t>
                      </a:r>
                      <a:endParaRPr lang="sl-SI" sz="2200" b="1" dirty="0">
                        <a:solidFill>
                          <a:srgbClr val="C00000"/>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c hMerge="1">
                  <a:txBody>
                    <a:bodyPr/>
                    <a:lstStyle/>
                    <a:p>
                      <a:endParaRPr lang="sl-SI" dirty="0"/>
                    </a:p>
                  </a:txBody>
                  <a:tcPr/>
                </a:tc>
                <a:tc hMerge="1">
                  <a:txBody>
                    <a:bodyPr/>
                    <a:lstStyle/>
                    <a:p>
                      <a:endParaRPr lang="sl-SI"/>
                    </a:p>
                  </a:txBody>
                  <a:tcPr/>
                </a:tc>
                <a:tc gridSpan="4">
                  <a:txBody>
                    <a:bodyPr/>
                    <a:lstStyle/>
                    <a:p>
                      <a:pPr algn="ctr"/>
                      <a:r>
                        <a:rPr lang="sl-SI" sz="2200" b="1" dirty="0" err="1" smtClean="0">
                          <a:solidFill>
                            <a:schemeClr val="tx1"/>
                          </a:solidFill>
                        </a:rPr>
                        <a:t>MULTIdisciplinarne</a:t>
                      </a:r>
                      <a:endParaRPr lang="sl-SI" sz="2200" b="1" dirty="0" smtClean="0">
                        <a:solidFill>
                          <a:schemeClr val="tx1"/>
                        </a:solidFill>
                      </a:endParaRPr>
                    </a:p>
                    <a:p>
                      <a:pPr algn="ctr"/>
                      <a:r>
                        <a:rPr lang="sl-SI" sz="2200" b="1" u="sng" dirty="0" err="1" smtClean="0">
                          <a:solidFill>
                            <a:srgbClr val="C00000"/>
                          </a:solidFill>
                        </a:rPr>
                        <a:t>mnogo</a:t>
                      </a:r>
                      <a:r>
                        <a:rPr lang="sl-SI" sz="2200" b="1" dirty="0" err="1" smtClean="0">
                          <a:solidFill>
                            <a:srgbClr val="C00000"/>
                          </a:solidFill>
                        </a:rPr>
                        <a:t>predmetne</a:t>
                      </a:r>
                      <a:endParaRPr lang="sl-SI" sz="2200" b="1" dirty="0" smtClean="0">
                        <a:solidFill>
                          <a:srgbClr val="C00000"/>
                        </a:solidFill>
                      </a:endParaRPr>
                    </a:p>
                    <a:p>
                      <a:pPr algn="ctr"/>
                      <a:r>
                        <a:rPr lang="sl-SI" sz="2200" b="1" dirty="0" err="1" smtClean="0">
                          <a:solidFill>
                            <a:srgbClr val="C00000"/>
                          </a:solidFill>
                        </a:rPr>
                        <a:t>RAZNOpredmetne</a:t>
                      </a:r>
                      <a:r>
                        <a:rPr lang="sl-SI" sz="2200" b="1" dirty="0" smtClean="0">
                          <a:solidFill>
                            <a:srgbClr val="C00000"/>
                          </a:solidFill>
                        </a:rPr>
                        <a:t>?</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c hMerge="1">
                  <a:txBody>
                    <a:bodyPr/>
                    <a:lstStyle/>
                    <a:p>
                      <a:endParaRPr lang="sl-SI"/>
                    </a:p>
                  </a:txBody>
                  <a:tcPr/>
                </a:tc>
                <a:tc hMerge="1">
                  <a:txBody>
                    <a:bodyPr/>
                    <a:lstStyle/>
                    <a:p>
                      <a:endParaRPr lang="sl-SI"/>
                    </a:p>
                  </a:txBody>
                  <a:tcPr/>
                </a:tc>
                <a:tc gridSpan="4">
                  <a:txBody>
                    <a:bodyPr/>
                    <a:lstStyle/>
                    <a:p>
                      <a:pPr algn="ctr"/>
                      <a:r>
                        <a:rPr lang="sl-SI" sz="2200" b="1" dirty="0" err="1" smtClean="0"/>
                        <a:t>INTERdisciplinarne</a:t>
                      </a:r>
                      <a:endParaRPr lang="sl-SI" sz="2200" b="1" dirty="0" smtClean="0"/>
                    </a:p>
                    <a:p>
                      <a:pPr algn="ctr"/>
                      <a:r>
                        <a:rPr lang="sl-SI" sz="2200" b="1" u="sng" dirty="0" err="1" smtClean="0">
                          <a:solidFill>
                            <a:srgbClr val="C00000"/>
                          </a:solidFill>
                        </a:rPr>
                        <a:t>med</a:t>
                      </a:r>
                      <a:r>
                        <a:rPr lang="sl-SI" sz="2200" b="1" dirty="0" err="1" smtClean="0">
                          <a:solidFill>
                            <a:srgbClr val="C00000"/>
                          </a:solidFill>
                        </a:rPr>
                        <a:t>predmetne</a:t>
                      </a:r>
                      <a:endParaRPr lang="sl-SI" sz="2200" b="1" dirty="0">
                        <a:solidFill>
                          <a:srgbClr val="C00000"/>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c hMerge="1">
                  <a:txBody>
                    <a:bodyPr/>
                    <a:lstStyle/>
                    <a:p>
                      <a:endParaRPr lang="sl-SI"/>
                    </a:p>
                  </a:txBody>
                  <a:tcPr/>
                </a:tc>
                <a:tc hMerge="1">
                  <a:txBody>
                    <a:bodyPr/>
                    <a:lstStyle/>
                    <a:p>
                      <a:endParaRPr lang="sl-SI"/>
                    </a:p>
                  </a:txBody>
                  <a:tcPr/>
                </a:tc>
              </a:tr>
              <a:tr h="150236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smtClean="0"/>
                        <a:t>vertikalne</a:t>
                      </a:r>
                    </a:p>
                    <a:p>
                      <a:pPr algn="ctr"/>
                      <a:endParaRPr lang="sl-SI" sz="2000" b="1" dirty="0">
                        <a:solidFill>
                          <a:schemeClr val="accent6"/>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2000" b="1" dirty="0" err="1" smtClean="0"/>
                        <a:t>horizon</a:t>
                      </a:r>
                      <a:r>
                        <a:rPr lang="sl-SI" sz="2000" b="1" dirty="0" smtClean="0"/>
                        <a:t>-talne</a:t>
                      </a:r>
                    </a:p>
                    <a:p>
                      <a:pPr algn="ctr"/>
                      <a:endParaRPr lang="sl-SI" sz="2000" b="1" dirty="0">
                        <a:solidFill>
                          <a:schemeClr val="accent6"/>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c gridSpan="2">
                  <a:txBody>
                    <a:bodyPr/>
                    <a:lstStyle/>
                    <a:p>
                      <a:pPr algn="ctr"/>
                      <a:r>
                        <a:rPr lang="sl-SI" sz="2000" b="1" dirty="0" smtClean="0"/>
                        <a:t>vertikalne</a:t>
                      </a:r>
                      <a:endParaRPr lang="sl-SI" sz="2000" b="1" dirty="0">
                        <a:solidFill>
                          <a:srgbClr val="C00000"/>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c gridSpan="2">
                  <a:txBody>
                    <a:bodyPr/>
                    <a:lstStyle/>
                    <a:p>
                      <a:pPr algn="ctr"/>
                      <a:r>
                        <a:rPr lang="sl-SI" sz="2000" b="1" dirty="0" err="1" smtClean="0"/>
                        <a:t>horizon</a:t>
                      </a:r>
                      <a:r>
                        <a:rPr lang="sl-SI" sz="2000" b="1" dirty="0" smtClean="0"/>
                        <a:t>-talne</a:t>
                      </a:r>
                      <a:endParaRPr lang="sl-SI" sz="2000" b="1" dirty="0">
                        <a:solidFill>
                          <a:srgbClr val="C00000"/>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c gridSpan="2">
                  <a:txBody>
                    <a:bodyPr/>
                    <a:lstStyle/>
                    <a:p>
                      <a:pPr algn="ctr"/>
                      <a:r>
                        <a:rPr lang="sl-SI" sz="2000" b="1" dirty="0" smtClean="0"/>
                        <a:t>vertikalne</a:t>
                      </a:r>
                      <a:endParaRPr lang="sl-SI" sz="2000" b="1" dirty="0">
                        <a:solidFill>
                          <a:schemeClr val="bg1"/>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c gridSpan="2">
                  <a:txBody>
                    <a:bodyPr/>
                    <a:lstStyle/>
                    <a:p>
                      <a:pPr algn="ctr"/>
                      <a:r>
                        <a:rPr lang="sl-SI" sz="2000" b="1" dirty="0" err="1" smtClean="0"/>
                        <a:t>horizon</a:t>
                      </a:r>
                      <a:r>
                        <a:rPr lang="sl-SI" sz="2000" b="1" dirty="0" smtClean="0"/>
                        <a:t>-talne</a:t>
                      </a:r>
                      <a:endParaRPr lang="sl-SI" sz="2000" b="1" dirty="0">
                        <a:solidFill>
                          <a:schemeClr val="bg1"/>
                        </a:solidFill>
                      </a:endParaRP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hMerge="1">
                  <a:txBody>
                    <a:bodyPr/>
                    <a:lstStyle/>
                    <a:p>
                      <a:endParaRPr lang="sl-SI"/>
                    </a:p>
                  </a:txBody>
                  <a:tcPr/>
                </a:tc>
              </a:tr>
              <a:tr h="1239452">
                <a:tc>
                  <a:txBody>
                    <a:bodyPr/>
                    <a:lstStyle/>
                    <a:p>
                      <a:pPr algn="ctr"/>
                      <a:r>
                        <a:rPr lang="sl-SI" b="1" dirty="0" smtClean="0"/>
                        <a:t>delne</a:t>
                      </a:r>
                      <a:endParaRPr lang="sl-SI" b="1" dirty="0">
                        <a:solidFill>
                          <a:schemeClr val="accent6"/>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celovite</a:t>
                      </a:r>
                      <a:endParaRPr lang="sl-SI" b="1" dirty="0">
                        <a:solidFill>
                          <a:schemeClr val="accent6"/>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delne</a:t>
                      </a:r>
                      <a:endParaRPr lang="sl-SI" b="1" dirty="0">
                        <a:solidFill>
                          <a:schemeClr val="accent6"/>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celovite</a:t>
                      </a:r>
                      <a:endParaRPr lang="sl-SI" b="1" dirty="0">
                        <a:solidFill>
                          <a:schemeClr val="accent6"/>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delne</a:t>
                      </a:r>
                      <a:endParaRPr lang="sl-SI" b="1" dirty="0">
                        <a:solidFill>
                          <a:srgbClr val="C00000"/>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celovite</a:t>
                      </a:r>
                      <a:endParaRPr lang="sl-SI" b="1" dirty="0">
                        <a:solidFill>
                          <a:srgbClr val="C00000"/>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delne</a:t>
                      </a:r>
                      <a:endParaRPr lang="sl-SI" b="1" dirty="0">
                        <a:solidFill>
                          <a:srgbClr val="C00000"/>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celovite</a:t>
                      </a:r>
                      <a:endParaRPr lang="sl-SI" b="1" dirty="0">
                        <a:solidFill>
                          <a:srgbClr val="C00000"/>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delne</a:t>
                      </a:r>
                      <a:endParaRPr lang="sl-SI" b="1" dirty="0">
                        <a:solidFill>
                          <a:schemeClr val="bg1"/>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celovite</a:t>
                      </a:r>
                      <a:endParaRPr lang="sl-SI" b="1" dirty="0">
                        <a:solidFill>
                          <a:schemeClr val="bg1"/>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delne</a:t>
                      </a:r>
                      <a:endParaRPr lang="sl-SI" b="1" dirty="0">
                        <a:solidFill>
                          <a:schemeClr val="bg1"/>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c>
                  <a:txBody>
                    <a:bodyPr/>
                    <a:lstStyle/>
                    <a:p>
                      <a:pPr algn="ctr"/>
                      <a:r>
                        <a:rPr lang="sl-SI" b="1" dirty="0" smtClean="0"/>
                        <a:t>celovite</a:t>
                      </a:r>
                      <a:endParaRPr lang="sl-SI" b="1" dirty="0">
                        <a:solidFill>
                          <a:schemeClr val="bg1"/>
                        </a:solidFill>
                      </a:endParaRPr>
                    </a:p>
                  </a:txBody>
                  <a:tcPr vert="vert"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3">
                        <a:lumMod val="95000"/>
                      </a:schemeClr>
                    </a:solidFill>
                  </a:tcPr>
                </a:tc>
              </a:tr>
            </a:tbl>
          </a:graphicData>
        </a:graphic>
      </p:graphicFrame>
      <p:sp>
        <p:nvSpPr>
          <p:cNvPr id="63492" name="PoljeZBesedilom 4"/>
          <p:cNvSpPr txBox="1">
            <a:spLocks noChangeArrowheads="1"/>
          </p:cNvSpPr>
          <p:nvPr/>
        </p:nvSpPr>
        <p:spPr bwMode="auto">
          <a:xfrm>
            <a:off x="2643188" y="6143625"/>
            <a:ext cx="3714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sl-SI" b="1">
                <a:solidFill>
                  <a:srgbClr val="C00000"/>
                </a:solidFill>
              </a:rPr>
              <a:t>celovite = kroskurikularne</a:t>
            </a:r>
          </a:p>
        </p:txBody>
      </p:sp>
    </p:spTree>
    <p:extLst>
      <p:ext uri="{BB962C8B-B14F-4D97-AF65-F5344CB8AC3E}">
        <p14:creationId xmlns:p14="http://schemas.microsoft.com/office/powerpoint/2010/main" val="2834535761"/>
      </p:ext>
    </p:extLst>
  </p:cSld>
  <p:clrMapOvr>
    <a:masterClrMapping/>
  </p:clrMapOvr>
</p:sld>
</file>

<file path=ppt/theme/theme1.xml><?xml version="1.0" encoding="utf-8"?>
<a:theme xmlns:a="http://schemas.openxmlformats.org/drawingml/2006/main" name="11-02-11 KP-TP_Posvet s svetovalci">
  <a:themeElements>
    <a:clrScheme name="predloga_prosojnice_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loga_prosojnice_v15">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loga_prosojnice_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loga_prosojnice_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loga_prosojnice_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loga_prosojnice_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loga_prosojnice_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loga_prosojnice_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loga_prosojnice_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loga_prosojnice_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loga_prosojnice_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loga_prosojnice_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loga_prosojnice_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loga_prosojnice_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11-02-11 KP-TP_Posvet s svetovalci</Template>
  <TotalTime>146</TotalTime>
  <Words>2426</Words>
  <Application>Microsoft Office PowerPoint</Application>
  <PresentationFormat>Diaprojekcija na zaslonu (4:3)</PresentationFormat>
  <Paragraphs>483</Paragraphs>
  <Slides>36</Slides>
  <Notes>8</Notes>
  <HiddenSlides>0</HiddenSlides>
  <MMClips>0</MMClips>
  <ScaleCrop>false</ScaleCrop>
  <HeadingPairs>
    <vt:vector size="4" baseType="variant">
      <vt:variant>
        <vt:lpstr>Tema</vt:lpstr>
      </vt:variant>
      <vt:variant>
        <vt:i4>1</vt:i4>
      </vt:variant>
      <vt:variant>
        <vt:lpstr>Naslovi diapozitivov</vt:lpstr>
      </vt:variant>
      <vt:variant>
        <vt:i4>36</vt:i4>
      </vt:variant>
    </vt:vector>
  </HeadingPairs>
  <TitlesOfParts>
    <vt:vector size="37" baseType="lpstr">
      <vt:lpstr>11-02-11 KP-TP_Posvet s svetovalci</vt:lpstr>
      <vt:lpstr> Projekt POSODOBITEV KURIKULARNEGA PROCESA  NA OSNOVNIH ŠOLAH IN GIMNAZIJAH </vt:lpstr>
      <vt:lpstr> PROGRAM SEMINARJA </vt:lpstr>
      <vt:lpstr>NAMEN IN CILJI SEMINARJA</vt:lpstr>
      <vt:lpstr> DELAVNICA 1 </vt:lpstr>
      <vt:lpstr> DELAVNICA 2 </vt:lpstr>
      <vt:lpstr>Presodite, kako vaš primer strokovne ekskurzije ustreza načelom integrativnega kurikula in kriterijem dobre medpredmetne (MP) oz. kurikularne povezave (KP). Pri tem upoštevajte temeljna načela sistema kurikularnih povezav, še zlasti sito smiselnosti in kriterije kakovosti.</vt:lpstr>
      <vt:lpstr>Posodobitev kurikularnega procesa …</vt:lpstr>
      <vt:lpstr>Soodvisna povezanost – pozitivna soodvisnost</vt:lpstr>
      <vt:lpstr>SISTEM KURIKULARNIH POVEZAV</vt:lpstr>
      <vt:lpstr>SISTEM KURIKULARNIH POVEZAV</vt:lpstr>
      <vt:lpstr>PowerPointova predstavitev</vt:lpstr>
      <vt:lpstr>PowerPointova predstavitev</vt:lpstr>
      <vt:lpstr>PowerPointova predstavitev</vt:lpstr>
      <vt:lpstr>Uspešnost povezovanja in sodelovanja (MP/KP – SP/TP) je odvisna od kakovosti sodelovanja,  ključno pa je SKUPNO NAČRTOVANJE.</vt:lpstr>
      <vt:lpstr>PRESOJA kakovosti</vt:lpstr>
      <vt:lpstr>             SITO SMISELNOSTI:</vt:lpstr>
      <vt:lpstr>PRESOJA kakovosti</vt:lpstr>
      <vt:lpstr>SITO SMISELNOSTI KAKOVOST KURIKULARNIH POVEZAV:  Bistvene  vs.  naključne (dobre) lastnosti</vt:lpstr>
      <vt:lpstr>INTEGRATIVNI KONTINUUM</vt:lpstr>
      <vt:lpstr>Ustreznost kurikularnih povezav</vt:lpstr>
      <vt:lpstr>Kurikularne prioritete – prirejeno po Wigginsu 1998</vt:lpstr>
      <vt:lpstr>PowerPointova predstavitev</vt:lpstr>
      <vt:lpstr>PRESOJA kakovosti</vt:lpstr>
      <vt:lpstr>PRESOJA kakovosti</vt:lpstr>
      <vt:lpstr>PRESOJA kakovosti</vt:lpstr>
      <vt:lpstr>PRESOJA kakovosti</vt:lpstr>
      <vt:lpstr>Izvedbeni vidiki kurikularnih povezav: VLOGA POSAMEZNIH PREDMETOV V KP</vt:lpstr>
      <vt:lpstr>PRESOJA kakovosti</vt:lpstr>
      <vt:lpstr>PowerPointova predstavitev</vt:lpstr>
      <vt:lpstr>PRESOJA kakovosti</vt:lpstr>
      <vt:lpstr>PRESOJA kakovosti</vt:lpstr>
      <vt:lpstr>PowerPointova predstavitev</vt:lpstr>
      <vt:lpstr>IZBIRA VRSTE INTERAKTIVNEGA TP</vt:lpstr>
      <vt:lpstr>Časovna zahtevnost priprav</vt:lpstr>
      <vt:lpstr>PRESOJA kakovosti</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Projekt POSODOBITEV KURIKULARNEGA PROCESA  NA OSNOVNIH ŠOLAH IN GIMNAZIJAH </dc:title>
  <dc:creator>KPavlic</dc:creator>
  <cp:lastModifiedBy>KPavlic</cp:lastModifiedBy>
  <cp:revision>26</cp:revision>
  <cp:lastPrinted>2011-03-17T06:51:11Z</cp:lastPrinted>
  <dcterms:created xsi:type="dcterms:W3CDTF">2011-03-16T13:05:54Z</dcterms:created>
  <dcterms:modified xsi:type="dcterms:W3CDTF">2011-03-17T06:51:21Z</dcterms:modified>
</cp:coreProperties>
</file>